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Lst>
  <p:notesMasterIdLst>
    <p:notesMasterId r:id="rId25"/>
  </p:notesMasterIdLst>
  <p:sldIdLst>
    <p:sldId id="257" r:id="rId5"/>
    <p:sldId id="276" r:id="rId6"/>
    <p:sldId id="260" r:id="rId7"/>
    <p:sldId id="277" r:id="rId8"/>
    <p:sldId id="278" r:id="rId9"/>
    <p:sldId id="279" r:id="rId10"/>
    <p:sldId id="280" r:id="rId11"/>
    <p:sldId id="265" r:id="rId12"/>
    <p:sldId id="266" r:id="rId13"/>
    <p:sldId id="267" r:id="rId14"/>
    <p:sldId id="268" r:id="rId15"/>
    <p:sldId id="281" r:id="rId16"/>
    <p:sldId id="282" r:id="rId17"/>
    <p:sldId id="283" r:id="rId18"/>
    <p:sldId id="269" r:id="rId19"/>
    <p:sldId id="270" r:id="rId20"/>
    <p:sldId id="271" r:id="rId21"/>
    <p:sldId id="272" r:id="rId22"/>
    <p:sldId id="275"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or O'Donoghue" initials="CO" lastIdx="111" clrIdx="0">
    <p:extLst>
      <p:ext uri="{19B8F6BF-5375-455C-9EA6-DF929625EA0E}">
        <p15:presenceInfo xmlns:p15="http://schemas.microsoft.com/office/powerpoint/2012/main" userId="S::codonoghue@neurocrine.com::73967d1d-47ec-4a98-baad-2ab90fd4c283" providerId="AD"/>
      </p:ext>
    </p:extLst>
  </p:cmAuthor>
  <p:cmAuthor id="2" name="Dana Saffel" initials="DS" lastIdx="15" clrIdx="1">
    <p:extLst>
      <p:ext uri="{19B8F6BF-5375-455C-9EA6-DF929625EA0E}">
        <p15:presenceInfo xmlns:p15="http://schemas.microsoft.com/office/powerpoint/2012/main" userId="bc1a52d978527bf3" providerId="Windows Live"/>
      </p:ext>
    </p:extLst>
  </p:cmAuthor>
  <p:cmAuthor id="3" name="Jerry Spector" initials="JS" lastIdx="9" clrIdx="2">
    <p:extLst>
      <p:ext uri="{19B8F6BF-5375-455C-9EA6-DF929625EA0E}">
        <p15:presenceInfo xmlns:p15="http://schemas.microsoft.com/office/powerpoint/2012/main" userId="S::jspector@neurocrine.com::192358f5-0e8b-4527-b365-e995f10842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F9"/>
    <a:srgbClr val="CDD9E9"/>
    <a:srgbClr val="005493"/>
    <a:srgbClr val="941651"/>
    <a:srgbClr val="E870E0"/>
    <a:srgbClr val="CFF1E4"/>
    <a:srgbClr val="E9EDF5"/>
    <a:srgbClr val="EECBCE"/>
    <a:srgbClr val="E8EDF5"/>
    <a:srgbClr val="C4C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p:restoredTop sz="95035"/>
  </p:normalViewPr>
  <p:slideViewPr>
    <p:cSldViewPr snapToGrid="0" snapToObjects="1">
      <p:cViewPr varScale="1">
        <p:scale>
          <a:sx n="88" d="100"/>
          <a:sy n="88" d="100"/>
        </p:scale>
        <p:origin x="20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4D271-8D1E-A94F-9CD6-12637886E71F}" type="datetimeFigureOut">
              <a:rPr lang="en-US" smtClean="0"/>
              <a:t>10/30/25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A0B90-90F2-3949-A425-EA01EE6B4FFC}" type="slidenum">
              <a:rPr lang="en-US" smtClean="0"/>
              <a:t>‹#›</a:t>
            </a:fld>
            <a:endParaRPr lang="en-US"/>
          </a:p>
        </p:txBody>
      </p:sp>
    </p:spTree>
    <p:extLst>
      <p:ext uri="{BB962C8B-B14F-4D97-AF65-F5344CB8AC3E}">
        <p14:creationId xmlns:p14="http://schemas.microsoft.com/office/powerpoint/2010/main" val="128002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0"/>
            <a:ext cx="12452677" cy="6874934"/>
            <a:chOff x="-260677" y="-8467"/>
            <a:chExt cx="12452677" cy="6874934"/>
          </a:xfrm>
        </p:grpSpPr>
        <p:sp>
          <p:nvSpPr>
            <p:cNvPr id="15" name="Freeform 14"/>
            <p:cNvSpPr/>
            <p:nvPr/>
          </p:nvSpPr>
          <p:spPr>
            <a:xfrm>
              <a:off x="-260677" y="-8467"/>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73BE">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671087" y="8467"/>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10274241" y="-8467"/>
              <a:ext cx="19145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lumMod val="60000"/>
                <a:lumOff val="40000"/>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10022574" y="-8467"/>
              <a:ext cx="2169425"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10158331" y="3048000"/>
              <a:ext cx="2033669" cy="3810000"/>
            </a:xfrm>
            <a:prstGeom prst="triangle">
              <a:avLst>
                <a:gd name="adj" fmla="val 100000"/>
              </a:avLst>
            </a:prstGeom>
            <a:solidFill>
              <a:schemeClr val="accent1">
                <a:lumMod val="60000"/>
                <a:lumOff val="4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73B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544698" y="3589867"/>
              <a:ext cx="1644127" cy="3276600"/>
            </a:xfrm>
            <a:prstGeom prst="triangle">
              <a:avLst>
                <a:gd name="adj" fmla="val 100000"/>
              </a:avLst>
            </a:prstGeom>
            <a:solidFill>
              <a:srgbClr val="0070C0">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00B0F0"/>
                </a:solidFill>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358153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094282"/>
            <a:ext cx="8596668" cy="2918918"/>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412258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1049310"/>
            <a:ext cx="8094134" cy="2582889"/>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081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3D9DBE9-CE1F-B74F-B0A0-91489A4D32D0}" type="datetimeFigureOut">
              <a:rPr lang="en-US" smtClean="0"/>
              <a:t>10/30/25</a:t>
            </a:fld>
            <a:endParaRPr lang="en-US"/>
          </a:p>
        </p:txBody>
      </p:sp>
      <p:sp>
        <p:nvSpPr>
          <p:cNvPr id="5" name="Footer Placeholder 4"/>
          <p:cNvSpPr>
            <a:spLocks noGrp="1"/>
          </p:cNvSpPr>
          <p:nvPr>
            <p:ph type="ftr" sz="quarter" idx="11"/>
          </p:nvPr>
        </p:nvSpPr>
        <p:spPr>
          <a:xfrm>
            <a:off x="736685" y="6271551"/>
            <a:ext cx="6883311" cy="50006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357947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3D9DBE9-CE1F-B74F-B0A0-91489A4D32D0}" type="datetimeFigureOut">
              <a:rPr lang="en-US" smtClean="0"/>
              <a:t>10/30/25</a:t>
            </a:fld>
            <a:endParaRPr lang="en-US"/>
          </a:p>
        </p:txBody>
      </p:sp>
      <p:sp>
        <p:nvSpPr>
          <p:cNvPr id="5" name="Footer Placeholder 4"/>
          <p:cNvSpPr>
            <a:spLocks noGrp="1"/>
          </p:cNvSpPr>
          <p:nvPr>
            <p:ph type="ftr" sz="quarter" idx="11"/>
          </p:nvPr>
        </p:nvSpPr>
        <p:spPr>
          <a:xfrm>
            <a:off x="736685" y="6271551"/>
            <a:ext cx="6883311" cy="50006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760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3D9DBE9-CE1F-B74F-B0A0-91489A4D32D0}" type="datetimeFigureOut">
              <a:rPr lang="en-US" smtClean="0"/>
              <a:t>10/30/25</a:t>
            </a:fld>
            <a:endParaRPr lang="en-US"/>
          </a:p>
        </p:txBody>
      </p:sp>
      <p:sp>
        <p:nvSpPr>
          <p:cNvPr id="5" name="Footer Placeholder 4"/>
          <p:cNvSpPr>
            <a:spLocks noGrp="1"/>
          </p:cNvSpPr>
          <p:nvPr>
            <p:ph type="ftr" sz="quarter" idx="11"/>
          </p:nvPr>
        </p:nvSpPr>
        <p:spPr>
          <a:xfrm>
            <a:off x="736685" y="6271551"/>
            <a:ext cx="6883311" cy="50006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6664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3D9DBE9-CE1F-B74F-B0A0-91489A4D32D0}" type="datetimeFigureOut">
              <a:rPr lang="en-US" smtClean="0"/>
              <a:t>10/30/25</a:t>
            </a:fld>
            <a:endParaRPr lang="en-US"/>
          </a:p>
        </p:txBody>
      </p:sp>
      <p:sp>
        <p:nvSpPr>
          <p:cNvPr id="5" name="Footer Placeholder 4"/>
          <p:cNvSpPr>
            <a:spLocks noGrp="1"/>
          </p:cNvSpPr>
          <p:nvPr>
            <p:ph type="ftr" sz="quarter" idx="11"/>
          </p:nvPr>
        </p:nvSpPr>
        <p:spPr>
          <a:xfrm>
            <a:off x="736685" y="6271551"/>
            <a:ext cx="6883311" cy="50006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9331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A3D9DBE9-CE1F-B74F-B0A0-91489A4D32D0}" type="datetimeFigureOut">
              <a:rPr lang="en-US" smtClean="0"/>
              <a:t>10/30/25</a:t>
            </a:fld>
            <a:endParaRPr lang="en-US"/>
          </a:p>
        </p:txBody>
      </p:sp>
      <p:sp>
        <p:nvSpPr>
          <p:cNvPr id="5" name="Footer Placeholder 4"/>
          <p:cNvSpPr>
            <a:spLocks noGrp="1"/>
          </p:cNvSpPr>
          <p:nvPr>
            <p:ph type="ftr" sz="quarter" idx="11"/>
          </p:nvPr>
        </p:nvSpPr>
        <p:spPr>
          <a:xfrm>
            <a:off x="736685" y="6271551"/>
            <a:ext cx="6883311" cy="50006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285017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85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Slide-1b">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0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sp>
        <p:nvSpPr>
          <p:cNvPr id="10" name="Content Placeholder 2"/>
          <p:cNvSpPr>
            <a:spLocks noGrp="1"/>
          </p:cNvSpPr>
          <p:nvPr>
            <p:ph idx="13"/>
          </p:nvPr>
        </p:nvSpPr>
        <p:spPr>
          <a:xfrm>
            <a:off x="1370370" y="2057401"/>
            <a:ext cx="6072604" cy="3881439"/>
          </a:xfrm>
        </p:spPr>
        <p:txBody>
          <a:bodyPr/>
          <a:lstStyle>
            <a:lvl1pPr>
              <a:defRPr sz="4800">
                <a:solidFill>
                  <a:schemeClr val="accent4"/>
                </a:solidFill>
                <a:latin typeface="+mj-lt"/>
              </a:defRPr>
            </a:lvl1pPr>
            <a:lvl2pPr marL="0" indent="0">
              <a:buFontTx/>
              <a:buNone/>
              <a:defRPr sz="4800">
                <a:solidFill>
                  <a:schemeClr val="accent4"/>
                </a:solidFill>
                <a:latin typeface="+mj-lt"/>
              </a:defRPr>
            </a:lvl2pPr>
            <a:lvl3pPr marL="0" indent="0">
              <a:buFontTx/>
              <a:buNone/>
              <a:defRPr sz="4800">
                <a:solidFill>
                  <a:schemeClr val="accent4"/>
                </a:solidFill>
                <a:latin typeface="+mj-lt"/>
              </a:defRPr>
            </a:lvl3pPr>
            <a:lvl4pPr marL="0" indent="0">
              <a:buFontTx/>
              <a:buNone/>
              <a:defRPr sz="4800">
                <a:solidFill>
                  <a:schemeClr val="accent4"/>
                </a:solidFill>
                <a:latin typeface="+mj-lt"/>
              </a:defRPr>
            </a:lvl4pPr>
            <a:lvl5pPr marL="0" indent="0">
              <a:buFontTx/>
              <a:buNone/>
              <a:defRPr sz="4800">
                <a:solidFill>
                  <a:schemeClr val="accent4"/>
                </a:solidFill>
                <a:latin typeface="+mj-lt"/>
              </a:defRPr>
            </a:lvl5pPr>
            <a:lvl6pPr marL="0" marR="0" indent="0" algn="l" defTabSz="914498" rtl="0" eaLnBrk="1" fontAlgn="auto" latinLnBrk="0" hangingPunct="1">
              <a:lnSpc>
                <a:spcPct val="100000"/>
              </a:lnSpc>
              <a:spcBef>
                <a:spcPts val="0"/>
              </a:spcBef>
              <a:spcAft>
                <a:spcPts val="1000"/>
              </a:spcAft>
              <a:buClrTx/>
              <a:buSzTx/>
              <a:buFontTx/>
              <a:buNone/>
              <a:tabLst/>
              <a:defRPr sz="4800"/>
            </a:lvl6pPr>
            <a:lvl7pPr>
              <a:defRPr sz="4800"/>
            </a:lvl7pPr>
            <a:lvl8pPr>
              <a:defRPr sz="4800"/>
            </a:lvl8pPr>
            <a:lvl9pPr>
              <a:defRPr sz="4800"/>
            </a:lvl9pPr>
          </a:lstStyle>
          <a:p>
            <a:pPr lvl="0"/>
            <a:r>
              <a:rPr lang="en-US"/>
              <a:t>Click to edit Master text styles</a:t>
            </a:r>
          </a:p>
        </p:txBody>
      </p:sp>
      <p:sp>
        <p:nvSpPr>
          <p:cNvPr id="3" name="Footer Placeholder 3">
            <a:extLst>
              <a:ext uri="{FF2B5EF4-FFF2-40B4-BE49-F238E27FC236}">
                <a16:creationId xmlns:a16="http://schemas.microsoft.com/office/drawing/2014/main" id="{04610135-2357-A549-A19E-F793AE191190}"/>
              </a:ext>
            </a:extLst>
          </p:cNvPr>
          <p:cNvSpPr>
            <a:spLocks noGrp="1"/>
          </p:cNvSpPr>
          <p:nvPr>
            <p:ph type="ftr" sz="quarter" idx="10"/>
          </p:nvPr>
        </p:nvSpPr>
        <p:spPr>
          <a:xfrm>
            <a:off x="389782" y="6545168"/>
            <a:ext cx="10884423" cy="406237"/>
          </a:xfrm>
        </p:spPr>
        <p:txBody>
          <a:bodyPr/>
          <a:lstStyle/>
          <a:p>
            <a:r>
              <a:rPr lang="en-US" dirty="0">
                <a:solidFill>
                  <a:schemeClr val="accent5"/>
                </a:solidFill>
              </a:rPr>
              <a:t>CONFIDENTIAL AND PROPRIETARY INFORMATION. FOR EDUCATIONAL AND SALES TRAINING PURPOSES ONLY. NOT TO BE COPIED, DISTRIBUTED OR USED IN FIELD PROMOTIONAL ACTIVITIES. ©2019 Sunovion Pharmaceuticals Inc. All rights reserved. </a:t>
            </a:r>
          </a:p>
        </p:txBody>
      </p:sp>
    </p:spTree>
    <p:extLst>
      <p:ext uri="{BB962C8B-B14F-4D97-AF65-F5344CB8AC3E}">
        <p14:creationId xmlns:p14="http://schemas.microsoft.com/office/powerpoint/2010/main" val="7076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7" y="286044"/>
            <a:ext cx="10358577" cy="576842"/>
          </a:xfr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62707" y="949274"/>
            <a:ext cx="10358577" cy="51784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39345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6" name="Slide Number Placeholder 5"/>
          <p:cNvSpPr>
            <a:spLocks noGrp="1"/>
          </p:cNvSpPr>
          <p:nvPr>
            <p:ph type="sldNum" sz="quarter" idx="12"/>
          </p:nvPr>
        </p:nvSpPr>
        <p:spPr>
          <a:xfrm>
            <a:off x="11911609" y="6536380"/>
            <a:ext cx="437311" cy="294006"/>
          </a:xfrm>
        </p:spPr>
        <p:txBody>
          <a:bodyPr/>
          <a:lstStyle>
            <a:lvl1pPr>
              <a:defRPr sz="1200"/>
            </a:lvl1pPr>
          </a:lstStyle>
          <a:p>
            <a:fld id="{B45C9144-B389-4351-A733-C6819A670BC7}" type="slidenum">
              <a:rPr lang="en-US" smtClean="0"/>
              <a:pPr/>
              <a:t>‹#›</a:t>
            </a:fld>
            <a:endParaRPr lang="en-US"/>
          </a:p>
        </p:txBody>
      </p:sp>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62242" y="6460821"/>
            <a:ext cx="1794085" cy="320687"/>
          </a:xfrm>
          <a:prstGeom prst="rect">
            <a:avLst/>
          </a:prstGeom>
        </p:spPr>
      </p:pic>
      <p:sp>
        <p:nvSpPr>
          <p:cNvPr id="9" name="TextBox 8"/>
          <p:cNvSpPr txBox="1"/>
          <p:nvPr userDrawn="1"/>
        </p:nvSpPr>
        <p:spPr>
          <a:xfrm>
            <a:off x="4835062" y="6738764"/>
            <a:ext cx="4737469" cy="119236"/>
          </a:xfrm>
          <a:prstGeom prst="rect">
            <a:avLst/>
          </a:prstGeom>
        </p:spPr>
        <p:txBody>
          <a:bodyPr wrap="square" lIns="0" tIns="0" rIns="0" bIns="0" rtlCol="0" anchor="b" anchorCtr="0">
            <a:noAutofit/>
          </a:bodyPr>
          <a:lstStyle/>
          <a:p>
            <a:pPr marL="0" marR="0" lvl="2" indent="0" algn="l" defTabSz="914400" rtl="0" eaLnBrk="1" fontAlgn="auto" latinLnBrk="0" hangingPunct="1">
              <a:lnSpc>
                <a:spcPts val="800"/>
              </a:lnSpc>
              <a:spcBef>
                <a:spcPts val="0"/>
              </a:spcBef>
              <a:spcAft>
                <a:spcPts val="0"/>
              </a:spcAft>
              <a:buClrTx/>
              <a:buSzTx/>
              <a:buFont typeface="Source Sans Pro" pitchFamily="34" charset="0"/>
              <a:buNone/>
              <a:tabLst/>
              <a:defRPr/>
            </a:pPr>
            <a:r>
              <a:rPr kumimoji="0" lang="en-US" altLang="en-US" sz="700" b="0" i="0" u="none" strike="noStrike" kern="1200" cap="none" spc="0" normalizeH="0" baseline="0" noProof="0">
                <a:ln>
                  <a:noFill/>
                </a:ln>
                <a:solidFill>
                  <a:srgbClr val="63666A"/>
                </a:solidFill>
                <a:effectLst/>
                <a:uLnTx/>
                <a:uFillTx/>
                <a:latin typeface="Source Sans Pro" pitchFamily="34" charset="0"/>
                <a:ea typeface="+mn-ea"/>
                <a:cs typeface="+mn-cs"/>
              </a:rPr>
              <a:t>Confidential Information. For Internal Use Only. Do Not Distribute</a:t>
            </a:r>
          </a:p>
        </p:txBody>
      </p:sp>
      <p:sp>
        <p:nvSpPr>
          <p:cNvPr id="11" name="Footer Placeholder 4"/>
          <p:cNvSpPr>
            <a:spLocks noGrp="1"/>
          </p:cNvSpPr>
          <p:nvPr>
            <p:ph type="ftr" sz="quarter" idx="3"/>
          </p:nvPr>
        </p:nvSpPr>
        <p:spPr>
          <a:xfrm>
            <a:off x="36213" y="6583364"/>
            <a:ext cx="4334799" cy="274637"/>
          </a:xfrm>
          <a:prstGeom prst="rect">
            <a:avLst/>
          </a:prstGeom>
        </p:spPr>
        <p:txBody>
          <a:bodyPr vert="horz" lIns="0" tIns="0" rIns="0" bIns="0" rtlCol="0" anchor="b" anchorCtr="0"/>
          <a:lstStyle>
            <a:lvl1pPr algn="l">
              <a:defRPr sz="900">
                <a:solidFill>
                  <a:schemeClr val="bg1">
                    <a:lumMod val="50000"/>
                  </a:schemeClr>
                </a:solidFill>
                <a:latin typeface="Arial Narrow" panose="020B0606020202030204" pitchFamily="34" charset="0"/>
                <a:ea typeface="MS Mincho" panose="02020609040205080304" pitchFamily="49" charset="-128"/>
              </a:defRPr>
            </a:lvl1pPr>
          </a:lstStyle>
          <a:p>
            <a:r>
              <a:rPr lang="en-US"/>
              <a:t>Presentation Title Goes Here</a:t>
            </a:r>
          </a:p>
        </p:txBody>
      </p:sp>
    </p:spTree>
    <p:extLst>
      <p:ext uri="{BB962C8B-B14F-4D97-AF65-F5344CB8AC3E}">
        <p14:creationId xmlns:p14="http://schemas.microsoft.com/office/powerpoint/2010/main" val="132069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One Column">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p:cNvPicPr/>
                      <p:nvPr/>
                    </p:nvPicPr>
                    <p:blipFill>
                      <a:blip r:embed="rId6"/>
                      <a:stretch>
                        <a:fillRect/>
                      </a:stretch>
                    </p:blipFill>
                    <p:spPr>
                      <a:xfrm>
                        <a:off x="1590" y="1591"/>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3623CF-6C0B-4498-957A-38F846E90286}"/>
              </a:ext>
            </a:extLst>
          </p:cNvPr>
          <p:cNvSpPr/>
          <p:nvPr userDrawn="1">
            <p:custDataLst>
              <p:tags r:id="rId2"/>
            </p:custDataLst>
          </p:nvPr>
        </p:nvSpPr>
        <p:spPr>
          <a:xfrm>
            <a:off x="0" y="0"/>
            <a:ext cx="15879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99" b="1" i="0" baseline="0" dirty="0">
              <a:latin typeface="Source Sans Pro Semibold" panose="020B0603030403020204" pitchFamily="34" charset="0"/>
              <a:ea typeface="+mj-ea"/>
              <a:cs typeface="+mj-cs"/>
              <a:sym typeface="Source Sans Pro Semibold" panose="020B0603030403020204" pitchFamily="34" charset="0"/>
            </a:endParaRPr>
          </a:p>
        </p:txBody>
      </p:sp>
      <p:sp>
        <p:nvSpPr>
          <p:cNvPr id="5" name="Title 4"/>
          <p:cNvSpPr>
            <a:spLocks noGrp="1"/>
          </p:cNvSpPr>
          <p:nvPr>
            <p:ph type="title"/>
          </p:nvPr>
        </p:nvSpPr>
        <p:spPr>
          <a:xfrm>
            <a:off x="1941850" y="170563"/>
            <a:ext cx="10035813" cy="720000"/>
          </a:xfrm>
          <a:prstGeom prst="rect">
            <a:avLst/>
          </a:prstGeom>
        </p:spPr>
        <p:txBody>
          <a:bodyPr lIns="0" tIns="0" rIns="0" bIns="0"/>
          <a:lstStyle>
            <a:lvl1pPr>
              <a:defRPr sz="24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
        <p:nvSpPr>
          <p:cNvPr id="6" name="Slide Number Placeholder 5">
            <a:extLst>
              <a:ext uri="{FF2B5EF4-FFF2-40B4-BE49-F238E27FC236}">
                <a16:creationId xmlns:a16="http://schemas.microsoft.com/office/drawing/2014/main" id="{D31B5CC7-E4A1-4E31-99F6-9B981D737304}"/>
              </a:ext>
            </a:extLst>
          </p:cNvPr>
          <p:cNvSpPr>
            <a:spLocks noGrp="1"/>
          </p:cNvSpPr>
          <p:nvPr>
            <p:ph type="sldNum" sz="quarter" idx="12"/>
          </p:nvPr>
        </p:nvSpPr>
        <p:spPr>
          <a:xfrm>
            <a:off x="690744" y="6310115"/>
            <a:ext cx="437311" cy="294006"/>
          </a:xfrm>
        </p:spPr>
        <p:txBody>
          <a:bodyPr/>
          <a:lstStyle>
            <a:lvl1pPr>
              <a:defRPr sz="900">
                <a:latin typeface="Arial" panose="020B0604020202020204" pitchFamily="34" charset="0"/>
                <a:cs typeface="Arial" panose="020B0604020202020204" pitchFamily="34" charset="0"/>
              </a:defRPr>
            </a:lvl1pPr>
          </a:lstStyle>
          <a:p>
            <a:fld id="{B45C9144-B389-4351-A733-C6819A670BC7}" type="slidenum">
              <a:rPr lang="en-US" smtClean="0"/>
              <a:pPr/>
              <a:t>‹#›</a:t>
            </a:fld>
            <a:endParaRPr lang="en-US" dirty="0"/>
          </a:p>
        </p:txBody>
      </p:sp>
      <p:pic>
        <p:nvPicPr>
          <p:cNvPr id="7" name="Picture 6">
            <a:extLst>
              <a:ext uri="{FF2B5EF4-FFF2-40B4-BE49-F238E27FC236}">
                <a16:creationId xmlns:a16="http://schemas.microsoft.com/office/drawing/2014/main" id="{C31CC71F-0B59-4B1C-9031-931463EA23D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813083" y="6176726"/>
            <a:ext cx="1692937" cy="403678"/>
          </a:xfrm>
          <a:prstGeom prst="rect">
            <a:avLst/>
          </a:prstGeom>
        </p:spPr>
      </p:pic>
    </p:spTree>
    <p:extLst>
      <p:ext uri="{BB962C8B-B14F-4D97-AF65-F5344CB8AC3E}">
        <p14:creationId xmlns:p14="http://schemas.microsoft.com/office/powerpoint/2010/main" val="50850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One Column">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370" y="2043953"/>
            <a:ext cx="9451261" cy="3894886"/>
          </a:xfrm>
        </p:spPr>
        <p:txBody>
          <a:bodyPr/>
          <a:lstStyle>
            <a:lvl1pPr>
              <a:defRPr>
                <a:solidFill>
                  <a:schemeClr val="tx1"/>
                </a:solidFill>
                <a:latin typeface="Source Sans Pro" panose="020B0503030403020204" pitchFamily="34" charset="0"/>
              </a:defRPr>
            </a:lvl1pPr>
            <a:lvl2pPr>
              <a:defRPr>
                <a:solidFill>
                  <a:schemeClr val="tx1"/>
                </a:solidFill>
                <a:latin typeface="Source Sans Pro" panose="020B0503030403020204" pitchFamily="34" charset="0"/>
              </a:defRPr>
            </a:lvl2pPr>
            <a:lvl3pPr>
              <a:defRPr>
                <a:solidFill>
                  <a:schemeClr val="tx1"/>
                </a:solidFill>
                <a:latin typeface="Source Sans Pro" panose="020B0503030403020204" pitchFamily="34" charset="0"/>
              </a:defRPr>
            </a:lvl3pPr>
            <a:lvl4pPr>
              <a:defRPr>
                <a:solidFill>
                  <a:schemeClr val="tx1"/>
                </a:solidFill>
                <a:latin typeface="Source Sans Pro" panose="020B0503030403020204" pitchFamily="34" charset="0"/>
              </a:defRPr>
            </a:lvl4pPr>
            <a:lvl5pPr>
              <a:defRPr>
                <a:solidFill>
                  <a:schemeClr val="tx1"/>
                </a:solidFill>
                <a:latin typeface="Source Sans Pro" panose="020B0503030403020204" pitchFamily="34" charset="0"/>
              </a:defRPr>
            </a:lvl5pPr>
            <a:lvl6pPr marL="0" marR="0" indent="0" algn="l" defTabSz="914498" rtl="0" eaLnBrk="1" fontAlgn="auto" latinLnBrk="0" hangingPunct="1">
              <a:lnSpc>
                <a:spcPct val="100000"/>
              </a:lnSpc>
              <a:spcBef>
                <a:spcPts val="0"/>
              </a:spcBef>
              <a:spcAft>
                <a:spcPts val="1000"/>
              </a:spcAft>
              <a:buClrTx/>
              <a:buSzTx/>
              <a:buFontTx/>
              <a:buNone/>
              <a:tabLst/>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AF11FF7D-E572-3543-997D-119B5C75F2BE}"/>
              </a:ext>
            </a:extLst>
          </p:cNvPr>
          <p:cNvSpPr>
            <a:spLocks noGrp="1"/>
          </p:cNvSpPr>
          <p:nvPr>
            <p:ph type="ftr" sz="quarter" idx="10"/>
          </p:nvPr>
        </p:nvSpPr>
        <p:spPr/>
        <p:txBody>
          <a:bodyPr/>
          <a:lstStyle>
            <a:lvl1pPr>
              <a:defRPr>
                <a:latin typeface="Source Sans Pro" panose="020B0503030403020204" pitchFamily="34" charset="0"/>
              </a:defRPr>
            </a:lvl1pPr>
          </a:lstStyle>
          <a:p>
            <a:pPr defTabSz="914498"/>
            <a:r>
              <a:rPr lang="en-US" dirty="0">
                <a:solidFill>
                  <a:prstClr val="black">
                    <a:tint val="75000"/>
                  </a:prstClr>
                </a:solidFill>
              </a:rPr>
              <a:t>CONFIDENTIAL AND PROPRIETARY INFORMATION. FOR INTERNAL USE ONLY. NOT TO BE COPIED, DISTRIBUTED, OR USED IN FIELD PROMOTIONAL ACTIVITIES. © 2019 SUNOVION PHARMACEUTICALS INC. ALL RIGHTS RESERVED.</a:t>
            </a:r>
          </a:p>
        </p:txBody>
      </p:sp>
      <p:sp>
        <p:nvSpPr>
          <p:cNvPr id="8" name="Slide Number Placeholder 7">
            <a:extLst>
              <a:ext uri="{FF2B5EF4-FFF2-40B4-BE49-F238E27FC236}">
                <a16:creationId xmlns:a16="http://schemas.microsoft.com/office/drawing/2014/main" id="{5672D852-3D9E-4846-A3D3-2456DD0967D8}"/>
              </a:ext>
            </a:extLst>
          </p:cNvPr>
          <p:cNvSpPr>
            <a:spLocks noGrp="1"/>
          </p:cNvSpPr>
          <p:nvPr>
            <p:ph type="sldNum" sz="quarter" idx="11"/>
          </p:nvPr>
        </p:nvSpPr>
        <p:spPr/>
        <p:txBody>
          <a:bodyPr/>
          <a:lstStyle/>
          <a:p>
            <a:pPr defTabSz="914498"/>
            <a:fld id="{B45C9144-B389-4351-A733-C6819A670BC7}" type="slidenum">
              <a:rPr lang="en-US" smtClean="0">
                <a:solidFill>
                  <a:srgbClr val="63666A"/>
                </a:solidFill>
              </a:rPr>
              <a:pPr defTabSz="914498"/>
              <a:t>‹#›</a:t>
            </a:fld>
            <a:endParaRPr lang="en-US" dirty="0">
              <a:solidFill>
                <a:srgbClr val="63666A"/>
              </a:solidFill>
            </a:endParaRPr>
          </a:p>
        </p:txBody>
      </p:sp>
      <p:sp>
        <p:nvSpPr>
          <p:cNvPr id="4" name="Title 3"/>
          <p:cNvSpPr>
            <a:spLocks noGrp="1"/>
          </p:cNvSpPr>
          <p:nvPr>
            <p:ph type="title"/>
          </p:nvPr>
        </p:nvSpPr>
        <p:spPr>
          <a:xfrm>
            <a:off x="1930767" y="395346"/>
            <a:ext cx="9451261" cy="773884"/>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986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0">
          <p15:clr>
            <a:srgbClr val="FBAE40"/>
          </p15:clr>
        </p15:guide>
        <p15:guide id="2" orient="horz" pos="6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14347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1071" y="1091642"/>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43705" y="1114337"/>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31875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93729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5621" y="327058"/>
            <a:ext cx="10883040" cy="535827"/>
          </a:xfrm>
        </p:spPr>
        <p:txBody>
          <a:bodyPr>
            <a:normAutofit/>
          </a:bodyPr>
          <a:lstStyle>
            <a:lvl1pPr>
              <a:defRPr sz="2000"/>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334393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85327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1034321"/>
            <a:ext cx="4513541" cy="500704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A3D9DBE9-CE1F-B74F-B0A0-91489A4D32D0}" type="datetimeFigureOut">
              <a:rPr lang="en-US" smtClean="0"/>
              <a:t>10/30/25</a:t>
            </a:fld>
            <a:endParaRPr lang="en-US"/>
          </a:p>
        </p:txBody>
      </p:sp>
      <p:sp>
        <p:nvSpPr>
          <p:cNvPr id="6" name="Footer Placeholder 5"/>
          <p:cNvSpPr>
            <a:spLocks noGrp="1"/>
          </p:cNvSpPr>
          <p:nvPr>
            <p:ph type="ftr" sz="quarter" idx="11"/>
          </p:nvPr>
        </p:nvSpPr>
        <p:spPr>
          <a:xfrm>
            <a:off x="736685" y="6271551"/>
            <a:ext cx="6883311" cy="50006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240455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1064302"/>
            <a:ext cx="8596668" cy="3391016"/>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867B248-BE30-3D41-92D2-A0F404D451DD}" type="slidenum">
              <a:rPr lang="en-US" smtClean="0"/>
              <a:t>‹#›</a:t>
            </a:fld>
            <a:endParaRPr lang="en-US"/>
          </a:p>
        </p:txBody>
      </p:sp>
    </p:spTree>
    <p:extLst>
      <p:ext uri="{BB962C8B-B14F-4D97-AF65-F5344CB8AC3E}">
        <p14:creationId xmlns:p14="http://schemas.microsoft.com/office/powerpoint/2010/main" val="426941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27295"/>
            <a:ext cx="12665390" cy="6866467"/>
            <a:chOff x="-294262" y="-8467"/>
            <a:chExt cx="12665390" cy="6866467"/>
          </a:xfrm>
        </p:grpSpPr>
        <p:sp>
          <p:nvSpPr>
            <p:cNvPr id="24" name="Isosceles Triangle 23"/>
            <p:cNvSpPr/>
            <p:nvPr/>
          </p:nvSpPr>
          <p:spPr>
            <a:xfrm>
              <a:off x="10284920" y="3048000"/>
              <a:ext cx="1907080"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1260111" y="-8467"/>
              <a:ext cx="928714"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73B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1077807" y="3589867"/>
              <a:ext cx="1293321" cy="3268133"/>
            </a:xfrm>
            <a:prstGeom prst="triangle">
              <a:avLst>
                <a:gd name="adj" fmla="val 85497"/>
              </a:avLst>
            </a:prstGeom>
            <a:solidFill>
              <a:srgbClr val="0070C0">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294262" y="4013200"/>
              <a:ext cx="522982"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31070" y="379809"/>
            <a:ext cx="10174305" cy="5564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05952" y="1084240"/>
            <a:ext cx="10099423" cy="48174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08661" y="6405049"/>
            <a:ext cx="683339" cy="365125"/>
          </a:xfrm>
          <a:prstGeom prst="rect">
            <a:avLst/>
          </a:prstGeom>
        </p:spPr>
        <p:txBody>
          <a:bodyPr vert="horz" lIns="91440" tIns="45720" rIns="91440" bIns="45720" rtlCol="0" anchor="ctr"/>
          <a:lstStyle>
            <a:lvl1pPr algn="r">
              <a:defRPr sz="1000">
                <a:solidFill>
                  <a:schemeClr val="bg1"/>
                </a:solidFill>
              </a:defRPr>
            </a:lvl1pPr>
          </a:lstStyle>
          <a:p>
            <a:fld id="{7867B248-BE30-3D41-92D2-A0F404D451DD}" type="slidenum">
              <a:rPr lang="en-US" smtClean="0"/>
              <a:pPr/>
              <a:t>‹#›</a:t>
            </a:fld>
            <a:endParaRPr lang="en-US"/>
          </a:p>
        </p:txBody>
      </p:sp>
      <p:sp>
        <p:nvSpPr>
          <p:cNvPr id="8" name="TextBox 7">
            <a:extLst>
              <a:ext uri="{FF2B5EF4-FFF2-40B4-BE49-F238E27FC236}">
                <a16:creationId xmlns:a16="http://schemas.microsoft.com/office/drawing/2014/main" id="{BC75945E-4DDC-F545-98BB-F12F204355A9}"/>
              </a:ext>
            </a:extLst>
          </p:cNvPr>
          <p:cNvSpPr txBox="1"/>
          <p:nvPr userDrawn="1"/>
        </p:nvSpPr>
        <p:spPr>
          <a:xfrm>
            <a:off x="9568497" y="6438898"/>
            <a:ext cx="978153" cy="215444"/>
          </a:xfrm>
          <a:prstGeom prst="rect">
            <a:avLst/>
          </a:prstGeom>
          <a:solidFill>
            <a:schemeClr val="bg1"/>
          </a:solidFill>
        </p:spPr>
        <p:txBody>
          <a:bodyPr wrap="none" rtlCol="0">
            <a:spAutoFit/>
          </a:bodyPr>
          <a:lstStyle/>
          <a:p>
            <a:r>
              <a:rPr lang="en-US" sz="800" dirty="0">
                <a:solidFill>
                  <a:srgbClr val="0073BE"/>
                </a:solidFill>
              </a:rPr>
              <a:t>Copyright © 2025</a:t>
            </a:r>
          </a:p>
        </p:txBody>
      </p:sp>
      <p:cxnSp>
        <p:nvCxnSpPr>
          <p:cNvPr id="5" name="Straight Connector 4">
            <a:extLst>
              <a:ext uri="{FF2B5EF4-FFF2-40B4-BE49-F238E27FC236}">
                <a16:creationId xmlns:a16="http://schemas.microsoft.com/office/drawing/2014/main" id="{E0FBB4F8-F439-CA42-9BFD-E8BE14A34F9F}"/>
              </a:ext>
            </a:extLst>
          </p:cNvPr>
          <p:cNvCxnSpPr>
            <a:cxnSpLocks/>
          </p:cNvCxnSpPr>
          <p:nvPr userDrawn="1"/>
        </p:nvCxnSpPr>
        <p:spPr>
          <a:xfrm>
            <a:off x="642120" y="936298"/>
            <a:ext cx="1101326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08392E1-4DCE-4848-A538-19B627C8A5EF}"/>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9507583" y="6654342"/>
            <a:ext cx="1039067" cy="191873"/>
          </a:xfrm>
          <a:prstGeom prst="rect">
            <a:avLst/>
          </a:prstGeom>
        </p:spPr>
      </p:pic>
    </p:spTree>
    <p:extLst>
      <p:ext uri="{BB962C8B-B14F-4D97-AF65-F5344CB8AC3E}">
        <p14:creationId xmlns:p14="http://schemas.microsoft.com/office/powerpoint/2010/main" val="411721718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4" r:id="rId19"/>
    <p:sldLayoutId id="2147483905" r:id="rId20"/>
    <p:sldLayoutId id="2147483906" r:id="rId21"/>
    <p:sldLayoutId id="214748390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2"/>
        </a:buClr>
        <a:buSzPct val="80000"/>
        <a:buFont typeface="Wingdings" pitchFamily="2" charset="2"/>
        <a:buChar char="Ø"/>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2"/>
        </a:buClr>
        <a:buSzPct val="80000"/>
        <a:buFont typeface="Wingdings" pitchFamily="2" charset="2"/>
        <a:buChar char="v"/>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2"/>
        </a:buClr>
        <a:buSzPct val="80000"/>
        <a:buFont typeface="Wingdings" pitchFamily="2" charset="2"/>
        <a:buChar char="q"/>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2"/>
        </a:buClr>
        <a:buSzPct val="80000"/>
        <a:buFont typeface="Wingdings" pitchFamily="2"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2"/>
        </a:buClr>
        <a:buSzPct val="80000"/>
        <a:buFont typeface="System Font Regular"/>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edicare.gov/"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alexiononesource.com/ultomiris/get-started" TargetMode="External"/><Relationship Id="rId2" Type="http://schemas.openxmlformats.org/officeDocument/2006/relationships/hyperlink" Target="https://www.uplizna.com/igg4-rd/resources-and-support/cost-support" TargetMode="External"/><Relationship Id="rId1" Type="http://schemas.openxmlformats.org/officeDocument/2006/relationships/slideLayout" Target="../slideLayouts/slideLayout2.xml"/><Relationship Id="rId5" Type="http://schemas.openxmlformats.org/officeDocument/2006/relationships/hyperlink" Target="https://www.needymeds.org/" TargetMode="External"/><Relationship Id="rId4" Type="http://schemas.openxmlformats.org/officeDocument/2006/relationships/hyperlink" Target="https://mat.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ms.gov/Medicare/Appeals-and-Grievances/MedPrescriptDrugApplGriev/Forms"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hyperlink" Target="https://www.cms.gov/Medicare/Appeals-and-Grievances/MedPrescriptDrugApplGriev/For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4F78-58C6-E64A-A112-89A697C616C5}"/>
              </a:ext>
            </a:extLst>
          </p:cNvPr>
          <p:cNvSpPr>
            <a:spLocks noGrp="1"/>
          </p:cNvSpPr>
          <p:nvPr>
            <p:ph type="ctrTitle"/>
          </p:nvPr>
        </p:nvSpPr>
        <p:spPr>
          <a:xfrm>
            <a:off x="1134653" y="3236254"/>
            <a:ext cx="4384063" cy="1646302"/>
          </a:xfrm>
        </p:spPr>
        <p:txBody>
          <a:bodyPr vert="horz" lIns="91440" tIns="45720" rIns="91440" bIns="45720" rtlCol="0" anchor="ctr">
            <a:normAutofit fontScale="90000"/>
          </a:bodyPr>
          <a:lstStyle/>
          <a:p>
            <a:pPr algn="l"/>
            <a:r>
              <a:rPr lang="en-US" sz="3600" b="1" dirty="0">
                <a:solidFill>
                  <a:srgbClr val="0073BE"/>
                </a:solidFill>
              </a:rPr>
              <a:t>Navigating Medicare in 2026</a:t>
            </a:r>
            <a:br>
              <a:rPr lang="en-US" sz="3600" b="1" dirty="0">
                <a:solidFill>
                  <a:srgbClr val="0073BE"/>
                </a:solidFill>
              </a:rPr>
            </a:br>
            <a:br>
              <a:rPr lang="en-US" sz="2400" b="1" i="1" dirty="0">
                <a:solidFill>
                  <a:srgbClr val="0073BE"/>
                </a:solidFill>
              </a:rPr>
            </a:br>
            <a:br>
              <a:rPr lang="en-US" sz="2400" b="1" i="1" dirty="0"/>
            </a:br>
            <a:endParaRPr lang="en-US" sz="3600" b="1" i="1" dirty="0"/>
          </a:p>
        </p:txBody>
      </p:sp>
      <p:sp>
        <p:nvSpPr>
          <p:cNvPr id="10" name="Subtitle 9">
            <a:extLst>
              <a:ext uri="{FF2B5EF4-FFF2-40B4-BE49-F238E27FC236}">
                <a16:creationId xmlns:a16="http://schemas.microsoft.com/office/drawing/2014/main" id="{D2EDC76F-5C44-2C42-A8A5-CEEFFD99AE09}"/>
              </a:ext>
            </a:extLst>
          </p:cNvPr>
          <p:cNvSpPr>
            <a:spLocks noGrp="1"/>
          </p:cNvSpPr>
          <p:nvPr>
            <p:ph type="subTitle" idx="1"/>
          </p:nvPr>
        </p:nvSpPr>
        <p:spPr>
          <a:xfrm>
            <a:off x="1507067" y="5408859"/>
            <a:ext cx="7766936" cy="1096899"/>
          </a:xfrm>
        </p:spPr>
        <p:txBody>
          <a:bodyPr/>
          <a:lstStyle/>
          <a:p>
            <a:r>
              <a:rPr lang="en-US" dirty="0"/>
              <a:t> </a:t>
            </a:r>
          </a:p>
        </p:txBody>
      </p:sp>
      <p:sp>
        <p:nvSpPr>
          <p:cNvPr id="29" name="TextBox 28">
            <a:extLst>
              <a:ext uri="{FF2B5EF4-FFF2-40B4-BE49-F238E27FC236}">
                <a16:creationId xmlns:a16="http://schemas.microsoft.com/office/drawing/2014/main" id="{DAE02893-3F3B-FC46-AB04-E2FF2A9C8257}"/>
              </a:ext>
            </a:extLst>
          </p:cNvPr>
          <p:cNvSpPr txBox="1"/>
          <p:nvPr/>
        </p:nvSpPr>
        <p:spPr>
          <a:xfrm>
            <a:off x="6575988" y="3098403"/>
            <a:ext cx="3943135" cy="225253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endParaRPr lang="en-US" b="1" dirty="0">
              <a:solidFill>
                <a:schemeClr val="tx1">
                  <a:lumMod val="75000"/>
                  <a:lumOff val="25000"/>
                </a:schemeClr>
              </a:solidFill>
            </a:endParaRPr>
          </a:p>
          <a:p>
            <a:pPr>
              <a:spcBef>
                <a:spcPts val="1000"/>
              </a:spcBef>
              <a:buClr>
                <a:schemeClr val="accent1"/>
              </a:buClr>
              <a:buSzPct val="80000"/>
              <a:buFont typeface="Wingdings 3" charset="2"/>
              <a:buChar char=""/>
            </a:pPr>
            <a:endParaRPr lang="en-US" b="1" dirty="0">
              <a:solidFill>
                <a:schemeClr val="tx1">
                  <a:lumMod val="75000"/>
                  <a:lumOff val="25000"/>
                </a:schemeClr>
              </a:solidFill>
            </a:endParaRPr>
          </a:p>
          <a:p>
            <a:pPr>
              <a:spcBef>
                <a:spcPts val="1000"/>
              </a:spcBef>
              <a:buClr>
                <a:schemeClr val="accent1"/>
              </a:buClr>
              <a:buSzPct val="80000"/>
              <a:buFont typeface="Wingdings 3" charset="2"/>
              <a:buChar char=""/>
            </a:pPr>
            <a:r>
              <a:rPr lang="en-US" b="1" dirty="0">
                <a:solidFill>
                  <a:schemeClr val="accent2">
                    <a:lumMod val="75000"/>
                  </a:schemeClr>
                </a:solidFill>
              </a:rPr>
              <a:t> </a:t>
            </a:r>
            <a:r>
              <a:rPr lang="en-US" sz="1600" b="1" dirty="0">
                <a:solidFill>
                  <a:srgbClr val="0070C0"/>
                </a:solidFill>
              </a:rPr>
              <a:t>October 30, 2025</a:t>
            </a:r>
            <a:endParaRPr lang="en-US" b="1" dirty="0">
              <a:solidFill>
                <a:srgbClr val="0070C0"/>
              </a:solidFill>
            </a:endParaRPr>
          </a:p>
        </p:txBody>
      </p:sp>
      <p:cxnSp>
        <p:nvCxnSpPr>
          <p:cNvPr id="4" name="Straight Connector 3">
            <a:extLst>
              <a:ext uri="{FF2B5EF4-FFF2-40B4-BE49-F238E27FC236}">
                <a16:creationId xmlns:a16="http://schemas.microsoft.com/office/drawing/2014/main" id="{958B7B3F-402E-4B46-84A5-F830EF9FAAAF}"/>
              </a:ext>
            </a:extLst>
          </p:cNvPr>
          <p:cNvCxnSpPr>
            <a:cxnSpLocks/>
          </p:cNvCxnSpPr>
          <p:nvPr/>
        </p:nvCxnSpPr>
        <p:spPr>
          <a:xfrm>
            <a:off x="6235724" y="1232676"/>
            <a:ext cx="0" cy="4746171"/>
          </a:xfrm>
          <a:prstGeom prst="line">
            <a:avLst/>
          </a:prstGeom>
          <a:ln>
            <a:solidFill>
              <a:srgbClr val="0073B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6B9D295-5014-174F-A8B7-F7809440B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5988" y="3684820"/>
            <a:ext cx="2455122" cy="453361"/>
          </a:xfrm>
          <a:prstGeom prst="rect">
            <a:avLst/>
          </a:prstGeom>
        </p:spPr>
      </p:pic>
      <p:sp>
        <p:nvSpPr>
          <p:cNvPr id="9" name="Slide Number Placeholder 5">
            <a:extLst>
              <a:ext uri="{FF2B5EF4-FFF2-40B4-BE49-F238E27FC236}">
                <a16:creationId xmlns:a16="http://schemas.microsoft.com/office/drawing/2014/main" id="{D87C6E6D-C5FB-3349-AD82-FB3DB83E706D}"/>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a:t>
            </a:fld>
            <a:endParaRPr lang="en-US" dirty="0"/>
          </a:p>
        </p:txBody>
      </p:sp>
      <p:sp>
        <p:nvSpPr>
          <p:cNvPr id="5" name="TextBox 4">
            <a:extLst>
              <a:ext uri="{FF2B5EF4-FFF2-40B4-BE49-F238E27FC236}">
                <a16:creationId xmlns:a16="http://schemas.microsoft.com/office/drawing/2014/main" id="{D575F649-3847-514A-9455-03121EF1CBE1}"/>
              </a:ext>
            </a:extLst>
          </p:cNvPr>
          <p:cNvSpPr txBox="1"/>
          <p:nvPr/>
        </p:nvSpPr>
        <p:spPr>
          <a:xfrm>
            <a:off x="6575988" y="3011056"/>
            <a:ext cx="3657476" cy="646331"/>
          </a:xfrm>
          <a:prstGeom prst="rect">
            <a:avLst/>
          </a:prstGeom>
          <a:noFill/>
        </p:spPr>
        <p:txBody>
          <a:bodyPr wrap="none" rtlCol="0">
            <a:spAutoFit/>
          </a:bodyPr>
          <a:lstStyle/>
          <a:p>
            <a:r>
              <a:rPr lang="en-US" b="1" dirty="0">
                <a:solidFill>
                  <a:schemeClr val="accent2"/>
                </a:solidFill>
              </a:rPr>
              <a:t>Dana </a:t>
            </a:r>
            <a:r>
              <a:rPr lang="en-US" b="1" dirty="0" err="1">
                <a:solidFill>
                  <a:schemeClr val="accent2"/>
                </a:solidFill>
              </a:rPr>
              <a:t>Saffel</a:t>
            </a:r>
            <a:r>
              <a:rPr lang="en-US" b="1" dirty="0">
                <a:solidFill>
                  <a:schemeClr val="accent2"/>
                </a:solidFill>
              </a:rPr>
              <a:t>, PharmD, BCGP, </a:t>
            </a:r>
            <a:r>
              <a:rPr lang="en-US" b="1" dirty="0" err="1">
                <a:solidFill>
                  <a:schemeClr val="accent2"/>
                </a:solidFill>
              </a:rPr>
              <a:t>CPh</a:t>
            </a:r>
            <a:endParaRPr lang="en-US" b="1" dirty="0">
              <a:solidFill>
                <a:schemeClr val="accent2"/>
              </a:solidFill>
            </a:endParaRPr>
          </a:p>
          <a:p>
            <a:r>
              <a:rPr lang="en-US" dirty="0">
                <a:solidFill>
                  <a:schemeClr val="accent2"/>
                </a:solidFill>
              </a:rPr>
              <a:t>President, CEO</a:t>
            </a:r>
          </a:p>
        </p:txBody>
      </p:sp>
    </p:spTree>
    <p:extLst>
      <p:ext uri="{BB962C8B-B14F-4D97-AF65-F5344CB8AC3E}">
        <p14:creationId xmlns:p14="http://schemas.microsoft.com/office/powerpoint/2010/main" val="402072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AD5E-BFD5-DC46-8CAA-23FCCB8F26E4}"/>
              </a:ext>
            </a:extLst>
          </p:cNvPr>
          <p:cNvSpPr>
            <a:spLocks noGrp="1"/>
          </p:cNvSpPr>
          <p:nvPr>
            <p:ph type="title"/>
          </p:nvPr>
        </p:nvSpPr>
        <p:spPr/>
        <p:txBody>
          <a:bodyPr/>
          <a:lstStyle/>
          <a:p>
            <a:r>
              <a:rPr lang="en-US" dirty="0"/>
              <a:t>Evaluating Drug Coverage – Getting Set …</a:t>
            </a:r>
          </a:p>
        </p:txBody>
      </p:sp>
      <p:sp>
        <p:nvSpPr>
          <p:cNvPr id="3" name="Content Placeholder 2">
            <a:extLst>
              <a:ext uri="{FF2B5EF4-FFF2-40B4-BE49-F238E27FC236}">
                <a16:creationId xmlns:a16="http://schemas.microsoft.com/office/drawing/2014/main" id="{82A80BF6-02BB-E641-A848-E82321A8C4B8}"/>
              </a:ext>
            </a:extLst>
          </p:cNvPr>
          <p:cNvSpPr>
            <a:spLocks noGrp="1"/>
          </p:cNvSpPr>
          <p:nvPr>
            <p:ph idx="1"/>
          </p:nvPr>
        </p:nvSpPr>
        <p:spPr/>
        <p:txBody>
          <a:bodyPr>
            <a:normAutofit lnSpcReduction="10000"/>
          </a:bodyPr>
          <a:lstStyle/>
          <a:p>
            <a:pPr marL="0" indent="0">
              <a:buNone/>
            </a:pPr>
            <a:r>
              <a:rPr lang="en-US" sz="2400" b="1" dirty="0">
                <a:solidFill>
                  <a:schemeClr val="accent2"/>
                </a:solidFill>
              </a:rPr>
              <a:t>Go to: </a:t>
            </a:r>
            <a:r>
              <a:rPr lang="en-US" sz="2400" b="1" dirty="0" err="1">
                <a:solidFill>
                  <a:schemeClr val="accent2"/>
                </a:solidFill>
              </a:rPr>
              <a:t>www.medicare.gov</a:t>
            </a:r>
            <a:endParaRPr lang="en-US" sz="2400" b="1" dirty="0">
              <a:solidFill>
                <a:schemeClr val="accent2"/>
              </a:solidFill>
            </a:endParaRPr>
          </a:p>
          <a:p>
            <a:r>
              <a:rPr lang="en-US" dirty="0"/>
              <a:t>Select the type of plan (Original Medicare or Medicare Advantage)</a:t>
            </a:r>
          </a:p>
          <a:p>
            <a:pPr lvl="1"/>
            <a:r>
              <a:rPr lang="en-US" dirty="0"/>
              <a:t>Enter zip code</a:t>
            </a:r>
          </a:p>
          <a:p>
            <a:pPr lvl="1"/>
            <a:r>
              <a:rPr lang="en-US" dirty="0"/>
              <a:t>Enter any “you have help” paying for costs (if they apply)</a:t>
            </a:r>
          </a:p>
          <a:p>
            <a:r>
              <a:rPr lang="en-US" dirty="0"/>
              <a:t>Enter the drugs you take (or are considering)</a:t>
            </a:r>
          </a:p>
          <a:p>
            <a:pPr lvl="1"/>
            <a:r>
              <a:rPr lang="en-US" dirty="0"/>
              <a:t>Your list does not have to match what you are taking today.  You can enter alternatives that you are considering to determine the impact of using different medication options</a:t>
            </a:r>
          </a:p>
          <a:p>
            <a:pPr lvl="1"/>
            <a:r>
              <a:rPr lang="en-US" dirty="0"/>
              <a:t>Include dose and # of tablets per month/quarter</a:t>
            </a:r>
          </a:p>
          <a:p>
            <a:r>
              <a:rPr lang="en-US" dirty="0"/>
              <a:t>Enter your zip code (again)</a:t>
            </a:r>
          </a:p>
          <a:p>
            <a:r>
              <a:rPr lang="en-US" dirty="0"/>
              <a:t>Select up to 5 pharmacies</a:t>
            </a:r>
          </a:p>
          <a:p>
            <a:pPr lvl="1"/>
            <a:r>
              <a:rPr lang="en-US" dirty="0"/>
              <a:t>Enter how many miles you are willing to drive (1, 5, 10, 25 miles)</a:t>
            </a:r>
          </a:p>
          <a:p>
            <a:r>
              <a:rPr lang="en-US" dirty="0" err="1"/>
              <a:t>Medicare.gov</a:t>
            </a:r>
            <a:r>
              <a:rPr lang="en-US" dirty="0"/>
              <a:t> sorts plans by lowest drug and premium cost (default), but you can change the sort</a:t>
            </a:r>
          </a:p>
          <a:p>
            <a:endParaRPr lang="en-US" dirty="0"/>
          </a:p>
        </p:txBody>
      </p:sp>
      <p:sp>
        <p:nvSpPr>
          <p:cNvPr id="4" name="Slide Number Placeholder 5">
            <a:extLst>
              <a:ext uri="{FF2B5EF4-FFF2-40B4-BE49-F238E27FC236}">
                <a16:creationId xmlns:a16="http://schemas.microsoft.com/office/drawing/2014/main" id="{3229529B-19B8-244C-9A10-CD6F934118C3}"/>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10</a:t>
            </a:fld>
            <a:endParaRPr lang="en-US" dirty="0"/>
          </a:p>
        </p:txBody>
      </p:sp>
    </p:spTree>
    <p:extLst>
      <p:ext uri="{BB962C8B-B14F-4D97-AF65-F5344CB8AC3E}">
        <p14:creationId xmlns:p14="http://schemas.microsoft.com/office/powerpoint/2010/main" val="4949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5750-DBC2-D84D-8C0A-2DEFA1CB25CF}"/>
              </a:ext>
            </a:extLst>
          </p:cNvPr>
          <p:cNvSpPr>
            <a:spLocks noGrp="1"/>
          </p:cNvSpPr>
          <p:nvPr>
            <p:ph type="title"/>
          </p:nvPr>
        </p:nvSpPr>
        <p:spPr/>
        <p:txBody>
          <a:bodyPr/>
          <a:lstStyle/>
          <a:p>
            <a:r>
              <a:rPr lang="en-US" dirty="0"/>
              <a:t>Evaluating Drug Coverage … The Details</a:t>
            </a:r>
          </a:p>
        </p:txBody>
      </p:sp>
      <p:sp>
        <p:nvSpPr>
          <p:cNvPr id="3" name="Content Placeholder 2">
            <a:extLst>
              <a:ext uri="{FF2B5EF4-FFF2-40B4-BE49-F238E27FC236}">
                <a16:creationId xmlns:a16="http://schemas.microsoft.com/office/drawing/2014/main" id="{2E4F847E-CAEF-C34E-84C3-CDCD0113355B}"/>
              </a:ext>
            </a:extLst>
          </p:cNvPr>
          <p:cNvSpPr>
            <a:spLocks noGrp="1"/>
          </p:cNvSpPr>
          <p:nvPr>
            <p:ph idx="1"/>
          </p:nvPr>
        </p:nvSpPr>
        <p:spPr/>
        <p:txBody>
          <a:bodyPr/>
          <a:lstStyle/>
          <a:p>
            <a:r>
              <a:rPr lang="en-US" dirty="0"/>
              <a:t>Scroll through the available plans and note the plans that best meet your needs</a:t>
            </a:r>
          </a:p>
          <a:p>
            <a:pPr lvl="1"/>
            <a:r>
              <a:rPr lang="en-US" dirty="0"/>
              <a:t>Note the top 5 plans you’ve selected, then go back to each one and:</a:t>
            </a:r>
          </a:p>
          <a:p>
            <a:r>
              <a:rPr lang="en-US" dirty="0"/>
              <a:t>Click on </a:t>
            </a:r>
            <a:r>
              <a:rPr lang="en-US" i="1" dirty="0">
                <a:solidFill>
                  <a:schemeClr val="accent2"/>
                </a:solidFill>
              </a:rPr>
              <a:t>Plan Details </a:t>
            </a:r>
            <a:r>
              <a:rPr lang="en-US" dirty="0"/>
              <a:t>– check that these meet your needs</a:t>
            </a:r>
          </a:p>
          <a:p>
            <a:r>
              <a:rPr lang="en-US" dirty="0"/>
              <a:t>Scroll down to </a:t>
            </a:r>
            <a:r>
              <a:rPr lang="en-US" i="1" dirty="0">
                <a:solidFill>
                  <a:schemeClr val="accent2"/>
                </a:solidFill>
              </a:rPr>
              <a:t>Prescription Drug You Are Viewing</a:t>
            </a:r>
          </a:p>
          <a:p>
            <a:pPr lvl="1"/>
            <a:r>
              <a:rPr lang="en-US" dirty="0">
                <a:solidFill>
                  <a:schemeClr val="tx1"/>
                </a:solidFill>
              </a:rPr>
              <a:t>You can select each drug in your drug list to view costs by pharmacy</a:t>
            </a:r>
          </a:p>
          <a:p>
            <a:r>
              <a:rPr lang="en-US" dirty="0">
                <a:solidFill>
                  <a:schemeClr val="tx1"/>
                </a:solidFill>
              </a:rPr>
              <a:t>Click on </a:t>
            </a:r>
            <a:r>
              <a:rPr lang="en-US" i="1" dirty="0">
                <a:solidFill>
                  <a:schemeClr val="accent2"/>
                </a:solidFill>
              </a:rPr>
              <a:t>View More Drug Coverage</a:t>
            </a:r>
          </a:p>
          <a:p>
            <a:pPr lvl="1"/>
            <a:r>
              <a:rPr lang="en-US" dirty="0">
                <a:solidFill>
                  <a:schemeClr val="tx1"/>
                </a:solidFill>
              </a:rPr>
              <a:t>Note any drugs that require:</a:t>
            </a:r>
          </a:p>
          <a:p>
            <a:pPr lvl="2"/>
            <a:r>
              <a:rPr lang="en-US" dirty="0">
                <a:solidFill>
                  <a:schemeClr val="tx1"/>
                </a:solidFill>
              </a:rPr>
              <a:t>Prior authorization (must submit clinical diagnosis or other evidence that the medication is needed), or </a:t>
            </a:r>
          </a:p>
          <a:p>
            <a:pPr lvl="2"/>
            <a:r>
              <a:rPr lang="en-US" dirty="0">
                <a:solidFill>
                  <a:schemeClr val="tx1"/>
                </a:solidFill>
              </a:rPr>
              <a:t>Step therapy (must try and fail one or more formulary preferred drugs)</a:t>
            </a:r>
          </a:p>
          <a:p>
            <a:r>
              <a:rPr lang="en-US" dirty="0">
                <a:solidFill>
                  <a:schemeClr val="tx1"/>
                </a:solidFill>
              </a:rPr>
              <a:t>If a needed medication has a restriction on use, visit the plan’s website to review the prior authorization and/or step therapy criteria</a:t>
            </a:r>
          </a:p>
          <a:p>
            <a:r>
              <a:rPr lang="en-US" dirty="0">
                <a:solidFill>
                  <a:schemeClr val="tx1"/>
                </a:solidFill>
              </a:rPr>
              <a:t>Look up “Prior Authorization Form” or “Request for Drug Coverage Determination”</a:t>
            </a:r>
          </a:p>
        </p:txBody>
      </p:sp>
      <p:sp>
        <p:nvSpPr>
          <p:cNvPr id="4" name="Slide Number Placeholder 5">
            <a:extLst>
              <a:ext uri="{FF2B5EF4-FFF2-40B4-BE49-F238E27FC236}">
                <a16:creationId xmlns:a16="http://schemas.microsoft.com/office/drawing/2014/main" id="{FC9B9F20-5291-424E-92FE-586FD2FE1A0D}"/>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11</a:t>
            </a:fld>
            <a:endParaRPr lang="en-US" dirty="0"/>
          </a:p>
        </p:txBody>
      </p:sp>
      <p:sp>
        <p:nvSpPr>
          <p:cNvPr id="5" name="Rectangle 4">
            <a:extLst>
              <a:ext uri="{FF2B5EF4-FFF2-40B4-BE49-F238E27FC236}">
                <a16:creationId xmlns:a16="http://schemas.microsoft.com/office/drawing/2014/main" id="{D0FE645C-E7AA-C096-32B2-81DBDEB9E1D6}"/>
              </a:ext>
            </a:extLst>
          </p:cNvPr>
          <p:cNvSpPr/>
          <p:nvPr/>
        </p:nvSpPr>
        <p:spPr>
          <a:xfrm>
            <a:off x="1667435" y="6083837"/>
            <a:ext cx="7368988" cy="64242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For 2026, the maximum total out-of-pocket for covered Part D drugs is $2100</a:t>
            </a:r>
            <a:endParaRPr lang="en-US" sz="2000" dirty="0"/>
          </a:p>
        </p:txBody>
      </p:sp>
    </p:spTree>
    <p:extLst>
      <p:ext uri="{BB962C8B-B14F-4D97-AF65-F5344CB8AC3E}">
        <p14:creationId xmlns:p14="http://schemas.microsoft.com/office/powerpoint/2010/main" val="284947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4F2DE-6CAF-E232-86B3-680AB067D6D2}"/>
              </a:ext>
            </a:extLst>
          </p:cNvPr>
          <p:cNvSpPr>
            <a:spLocks noGrp="1"/>
          </p:cNvSpPr>
          <p:nvPr>
            <p:ph type="title"/>
          </p:nvPr>
        </p:nvSpPr>
        <p:spPr/>
        <p:txBody>
          <a:bodyPr/>
          <a:lstStyle/>
          <a:p>
            <a:r>
              <a:rPr lang="en-US" dirty="0"/>
              <a:t>Medicare Prescription Payment Plan</a:t>
            </a:r>
          </a:p>
        </p:txBody>
      </p:sp>
      <p:sp>
        <p:nvSpPr>
          <p:cNvPr id="5" name="Content Placeholder 4">
            <a:extLst>
              <a:ext uri="{FF2B5EF4-FFF2-40B4-BE49-F238E27FC236}">
                <a16:creationId xmlns:a16="http://schemas.microsoft.com/office/drawing/2014/main" id="{234CB6D9-B3DD-AA59-D94B-D693593CA33D}"/>
              </a:ext>
            </a:extLst>
          </p:cNvPr>
          <p:cNvSpPr>
            <a:spLocks noGrp="1"/>
          </p:cNvSpPr>
          <p:nvPr>
            <p:ph idx="1"/>
          </p:nvPr>
        </p:nvSpPr>
        <p:spPr/>
        <p:txBody>
          <a:bodyPr>
            <a:normAutofit/>
          </a:bodyPr>
          <a:lstStyle/>
          <a:p>
            <a:r>
              <a:rPr lang="en-US" dirty="0"/>
              <a:t>Medicare Prescription Payment Plan is a  payment option that works with your current drug coverage to help you manage your out-of-pocket costs for drugs covered by your plan by </a:t>
            </a:r>
            <a:r>
              <a:rPr lang="en-US" b="1" dirty="0"/>
              <a:t>spreading your drug costs across the calendar year (January–December). </a:t>
            </a:r>
          </a:p>
          <a:p>
            <a:r>
              <a:rPr lang="en-US" dirty="0"/>
              <a:t>Anyone with a Medicare drug plan or Medicare Advantage plan with drug coverage can use this payment option. </a:t>
            </a:r>
            <a:r>
              <a:rPr lang="en-US" b="1" dirty="0"/>
              <a:t>All plans offer this payment option, and participation is voluntary.</a:t>
            </a:r>
            <a:endParaRPr lang="en-US" dirty="0"/>
          </a:p>
          <a:p>
            <a:r>
              <a:rPr lang="en-US" dirty="0"/>
              <a:t>If you select this payment option, each month you’ll continue to pay your plan premium (if you have one), and you’ll get a bill from your health or drug plan to pay for your prescription drugs (instead of paying the pharmacy). </a:t>
            </a:r>
          </a:p>
          <a:p>
            <a:r>
              <a:rPr lang="en-US" dirty="0"/>
              <a:t>There’s no cost to participate in the Medicare Prescription Payment Plan.</a:t>
            </a:r>
          </a:p>
          <a:p>
            <a:endParaRPr lang="en-US" dirty="0"/>
          </a:p>
        </p:txBody>
      </p:sp>
    </p:spTree>
    <p:extLst>
      <p:ext uri="{BB962C8B-B14F-4D97-AF65-F5344CB8AC3E}">
        <p14:creationId xmlns:p14="http://schemas.microsoft.com/office/powerpoint/2010/main" val="140563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1FB9AF-12D9-B72A-A632-A7E3FA9D55D8}"/>
              </a:ext>
            </a:extLst>
          </p:cNvPr>
          <p:cNvSpPr/>
          <p:nvPr/>
        </p:nvSpPr>
        <p:spPr>
          <a:xfrm>
            <a:off x="1083799" y="1467719"/>
            <a:ext cx="10024402"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Let’s give it a try at </a:t>
            </a:r>
            <a:r>
              <a:rPr lang="en-US" sz="5400" b="1" dirty="0" err="1">
                <a:ln/>
                <a:solidFill>
                  <a:schemeClr val="accent3"/>
                </a:solidFill>
              </a:rPr>
              <a:t>www.medicare.gov</a:t>
            </a:r>
            <a:endParaRPr lang="en-US" sz="5400" b="1" dirty="0">
              <a:ln/>
              <a:solidFill>
                <a:schemeClr val="accent3"/>
              </a:solidFill>
            </a:endParaRPr>
          </a:p>
        </p:txBody>
      </p:sp>
      <p:pic>
        <p:nvPicPr>
          <p:cNvPr id="7" name="Picture 6" descr="A person with his arms crossed&#10;&#10;AI-generated content may be incorrect.">
            <a:hlinkClick r:id="rId2"/>
            <a:extLst>
              <a:ext uri="{FF2B5EF4-FFF2-40B4-BE49-F238E27FC236}">
                <a16:creationId xmlns:a16="http://schemas.microsoft.com/office/drawing/2014/main" id="{D6A5A9AD-759C-3254-6EFE-6C6D5D9E9A1D}"/>
              </a:ext>
            </a:extLst>
          </p:cNvPr>
          <p:cNvPicPr>
            <a:picLocks noChangeAspect="1"/>
          </p:cNvPicPr>
          <p:nvPr/>
        </p:nvPicPr>
        <p:blipFill>
          <a:blip r:embed="rId3"/>
          <a:stretch>
            <a:fillRect/>
          </a:stretch>
        </p:blipFill>
        <p:spPr>
          <a:xfrm>
            <a:off x="3902926" y="3222045"/>
            <a:ext cx="4797443" cy="2918615"/>
          </a:xfrm>
          <a:prstGeom prst="rect">
            <a:avLst/>
          </a:prstGeom>
        </p:spPr>
      </p:pic>
    </p:spTree>
    <p:extLst>
      <p:ext uri="{BB962C8B-B14F-4D97-AF65-F5344CB8AC3E}">
        <p14:creationId xmlns:p14="http://schemas.microsoft.com/office/powerpoint/2010/main" val="14699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81B3-96DE-D271-73F2-85D5D1216D98}"/>
              </a:ext>
            </a:extLst>
          </p:cNvPr>
          <p:cNvSpPr>
            <a:spLocks noGrp="1"/>
          </p:cNvSpPr>
          <p:nvPr>
            <p:ph type="title"/>
          </p:nvPr>
        </p:nvSpPr>
        <p:spPr/>
        <p:txBody>
          <a:bodyPr>
            <a:normAutofit/>
          </a:bodyPr>
          <a:lstStyle/>
          <a:p>
            <a:r>
              <a:rPr lang="en-US" dirty="0" err="1">
                <a:latin typeface="Proxima Nova"/>
              </a:rPr>
              <a:t>Uplizna</a:t>
            </a:r>
            <a:r>
              <a:rPr lang="en-US" dirty="0">
                <a:latin typeface="Proxima Nova"/>
              </a:rPr>
              <a:t> (</a:t>
            </a:r>
            <a:r>
              <a:rPr lang="en-US" dirty="0" err="1">
                <a:latin typeface="Proxima Nova"/>
              </a:rPr>
              <a:t>inebilizumab-cdon</a:t>
            </a:r>
            <a:r>
              <a:rPr lang="en-US" dirty="0">
                <a:latin typeface="Proxima Nova"/>
              </a:rPr>
              <a:t>) and </a:t>
            </a:r>
            <a:r>
              <a:rPr lang="en-US" dirty="0"/>
              <a:t>ULTOMIRIS (</a:t>
            </a:r>
            <a:r>
              <a:rPr lang="en-US" dirty="0" err="1"/>
              <a:t>ravulizumab-cwvz</a:t>
            </a:r>
            <a:r>
              <a:rPr lang="en-US" dirty="0"/>
              <a:t>) </a:t>
            </a:r>
          </a:p>
        </p:txBody>
      </p:sp>
      <p:sp>
        <p:nvSpPr>
          <p:cNvPr id="3" name="Content Placeholder 2">
            <a:extLst>
              <a:ext uri="{FF2B5EF4-FFF2-40B4-BE49-F238E27FC236}">
                <a16:creationId xmlns:a16="http://schemas.microsoft.com/office/drawing/2014/main" id="{5044128A-9C4A-5BCC-306F-46C8CB328259}"/>
              </a:ext>
            </a:extLst>
          </p:cNvPr>
          <p:cNvSpPr>
            <a:spLocks noGrp="1"/>
          </p:cNvSpPr>
          <p:nvPr>
            <p:ph idx="1"/>
          </p:nvPr>
        </p:nvSpPr>
        <p:spPr>
          <a:xfrm>
            <a:off x="562707" y="949274"/>
            <a:ext cx="10607317" cy="5908726"/>
          </a:xfrm>
        </p:spPr>
        <p:txBody>
          <a:bodyPr>
            <a:normAutofit fontScale="92500" lnSpcReduction="20000"/>
          </a:bodyPr>
          <a:lstStyle/>
          <a:p>
            <a:r>
              <a:rPr lang="en-US" dirty="0"/>
              <a:t>Biologic administered IV – generally at a physician’s office or infusion center</a:t>
            </a:r>
          </a:p>
          <a:p>
            <a:pPr lvl="1"/>
            <a:r>
              <a:rPr lang="en-US" dirty="0"/>
              <a:t>Covered by </a:t>
            </a:r>
            <a:r>
              <a:rPr lang="en-US" dirty="0">
                <a:solidFill>
                  <a:schemeClr val="accent2"/>
                </a:solidFill>
              </a:rPr>
              <a:t>Medicare </a:t>
            </a:r>
            <a:r>
              <a:rPr lang="en-US" b="1" dirty="0">
                <a:solidFill>
                  <a:schemeClr val="accent2"/>
                </a:solidFill>
              </a:rPr>
              <a:t>Part B</a:t>
            </a:r>
            <a:r>
              <a:rPr lang="en-US" dirty="0">
                <a:solidFill>
                  <a:schemeClr val="accent2"/>
                </a:solidFill>
              </a:rPr>
              <a:t> medical benefit </a:t>
            </a:r>
            <a:r>
              <a:rPr lang="en-US" dirty="0"/>
              <a:t>(Original Medicare) </a:t>
            </a:r>
          </a:p>
          <a:p>
            <a:pPr lvl="2"/>
            <a:r>
              <a:rPr lang="en-US" dirty="0"/>
              <a:t>No prior authorization</a:t>
            </a:r>
          </a:p>
          <a:p>
            <a:pPr lvl="2"/>
            <a:r>
              <a:rPr lang="en-US" dirty="0"/>
              <a:t>20% coinsurance is covered by Medigap plan</a:t>
            </a:r>
          </a:p>
          <a:p>
            <a:pPr lvl="1"/>
            <a:r>
              <a:rPr lang="en-US" dirty="0"/>
              <a:t>Covered by </a:t>
            </a:r>
            <a:r>
              <a:rPr lang="en-US" dirty="0">
                <a:solidFill>
                  <a:schemeClr val="accent2"/>
                </a:solidFill>
              </a:rPr>
              <a:t>Medicare Advantage plan as a </a:t>
            </a:r>
            <a:r>
              <a:rPr lang="en-US" b="1" dirty="0">
                <a:solidFill>
                  <a:schemeClr val="accent2"/>
                </a:solidFill>
              </a:rPr>
              <a:t>Part B</a:t>
            </a:r>
            <a:r>
              <a:rPr lang="en-US" dirty="0">
                <a:solidFill>
                  <a:schemeClr val="accent2"/>
                </a:solidFill>
              </a:rPr>
              <a:t> medical benefit</a:t>
            </a:r>
            <a:endParaRPr lang="en-US" dirty="0"/>
          </a:p>
          <a:p>
            <a:pPr lvl="2"/>
            <a:r>
              <a:rPr lang="en-US" dirty="0"/>
              <a:t>Requires prior authorization (can be very stringent)</a:t>
            </a:r>
          </a:p>
          <a:p>
            <a:pPr lvl="2"/>
            <a:r>
              <a:rPr lang="en-US" dirty="0"/>
              <a:t>20% coinsurance is responsibility of beneficiary</a:t>
            </a:r>
          </a:p>
          <a:p>
            <a:pPr lvl="1"/>
            <a:r>
              <a:rPr lang="en-US" dirty="0"/>
              <a:t>Covered by Commercial Insurance as a medical benefit </a:t>
            </a:r>
          </a:p>
          <a:p>
            <a:pPr lvl="2"/>
            <a:r>
              <a:rPr lang="en-US" dirty="0"/>
              <a:t>Prior authorization may be required</a:t>
            </a:r>
          </a:p>
          <a:p>
            <a:pPr lvl="2"/>
            <a:r>
              <a:rPr lang="en-US" dirty="0"/>
              <a:t>Coinsurance may apply</a:t>
            </a:r>
          </a:p>
          <a:p>
            <a:pPr lvl="2"/>
            <a:r>
              <a:rPr lang="en-US" dirty="0"/>
              <a:t>A program called Amgen By Your Side is available for </a:t>
            </a:r>
            <a:r>
              <a:rPr lang="en-US" dirty="0" err="1"/>
              <a:t>Uplizna</a:t>
            </a:r>
            <a:r>
              <a:rPr lang="en-US" dirty="0"/>
              <a:t>. For more information and to find out whether you’re eligible for support, call 833-842-8477 or visit the </a:t>
            </a:r>
            <a:r>
              <a:rPr lang="en-US" u="sng" dirty="0">
                <a:hlinkClick r:id="rId2"/>
              </a:rPr>
              <a:t>program website</a:t>
            </a:r>
            <a:r>
              <a:rPr lang="en-US" dirty="0"/>
              <a:t>.</a:t>
            </a:r>
          </a:p>
          <a:p>
            <a:pPr lvl="2"/>
            <a:r>
              <a:rPr lang="en-US" dirty="0"/>
              <a:t>The Alexion OneSource™ </a:t>
            </a:r>
            <a:r>
              <a:rPr lang="en-US" dirty="0" err="1"/>
              <a:t>CoPay</a:t>
            </a:r>
            <a:r>
              <a:rPr lang="en-US" dirty="0"/>
              <a:t> Program helps people pay for eligible out-of-pocket medication and infusion costs for </a:t>
            </a:r>
            <a:r>
              <a:rPr lang="en-US" dirty="0" err="1"/>
              <a:t>Ultomiris</a:t>
            </a:r>
            <a:r>
              <a:rPr lang="en-US" dirty="0"/>
              <a:t>. </a:t>
            </a:r>
            <a:r>
              <a:rPr lang="en-US" b="1" u="sng" dirty="0">
                <a:hlinkClick r:id="rId3"/>
              </a:rPr>
              <a:t>AlexionOneSource.com</a:t>
            </a:r>
            <a:endParaRPr lang="en-US" dirty="0"/>
          </a:p>
          <a:p>
            <a:pPr lvl="2"/>
            <a:r>
              <a:rPr lang="en-US" dirty="0"/>
              <a:t>Some websites provide details about drug assistance programs, ways to make the most of your insurance coverage, and links to savings cards and other services. Two such websites are:</a:t>
            </a:r>
          </a:p>
          <a:p>
            <a:pPr lvl="3"/>
            <a:r>
              <a:rPr lang="en-US" u="sng" dirty="0">
                <a:hlinkClick r:id="rId4"/>
              </a:rPr>
              <a:t>Medicine Assistance Tool</a:t>
            </a:r>
            <a:endParaRPr lang="en-US" dirty="0"/>
          </a:p>
          <a:p>
            <a:pPr lvl="3"/>
            <a:r>
              <a:rPr lang="en-US" u="sng" dirty="0">
                <a:hlinkClick r:id="rId5"/>
              </a:rPr>
              <a:t>NeedyMeds</a:t>
            </a:r>
            <a:endParaRPr lang="en-US" dirty="0"/>
          </a:p>
          <a:p>
            <a:pPr marL="0" indent="0">
              <a:buNone/>
            </a:pPr>
            <a:br>
              <a:rPr lang="en-US" dirty="0"/>
            </a:br>
            <a:endParaRPr lang="en-US" dirty="0"/>
          </a:p>
          <a:p>
            <a:pPr lvl="1"/>
            <a:endParaRPr lang="en-US" dirty="0"/>
          </a:p>
        </p:txBody>
      </p:sp>
      <p:sp>
        <p:nvSpPr>
          <p:cNvPr id="6" name="Rectangle 5">
            <a:extLst>
              <a:ext uri="{FF2B5EF4-FFF2-40B4-BE49-F238E27FC236}">
                <a16:creationId xmlns:a16="http://schemas.microsoft.com/office/drawing/2014/main" id="{E8C87CD8-FB1E-01B2-9C8B-C2835343BEDC}"/>
              </a:ext>
            </a:extLst>
          </p:cNvPr>
          <p:cNvSpPr/>
          <p:nvPr/>
        </p:nvSpPr>
        <p:spPr>
          <a:xfrm>
            <a:off x="4536140" y="5729432"/>
            <a:ext cx="5199530" cy="66323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Payment assistance is only available for patients paying cash or covered by </a:t>
            </a:r>
            <a:r>
              <a:rPr lang="en-US" sz="1600" dirty="0" err="1"/>
              <a:t>Commerical</a:t>
            </a:r>
            <a:r>
              <a:rPr lang="en-US" sz="1600" dirty="0"/>
              <a:t> insurance</a:t>
            </a:r>
          </a:p>
        </p:txBody>
      </p:sp>
    </p:spTree>
    <p:extLst>
      <p:ext uri="{BB962C8B-B14F-4D97-AF65-F5344CB8AC3E}">
        <p14:creationId xmlns:p14="http://schemas.microsoft.com/office/powerpoint/2010/main" val="207575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5D7-C242-9043-B80B-FCA8DAA6FDF3}"/>
              </a:ext>
            </a:extLst>
          </p:cNvPr>
          <p:cNvSpPr>
            <a:spLocks noGrp="1"/>
          </p:cNvSpPr>
          <p:nvPr>
            <p:ph type="title"/>
          </p:nvPr>
        </p:nvSpPr>
        <p:spPr/>
        <p:txBody>
          <a:bodyPr>
            <a:normAutofit fontScale="90000"/>
          </a:bodyPr>
          <a:lstStyle/>
          <a:p>
            <a:r>
              <a:rPr lang="en-US" dirty="0"/>
              <a:t>Part D Drug Coverage Determination (aka Prior Authorization) – Page 1</a:t>
            </a:r>
          </a:p>
        </p:txBody>
      </p:sp>
      <p:sp>
        <p:nvSpPr>
          <p:cNvPr id="3" name="Content Placeholder 2">
            <a:extLst>
              <a:ext uri="{FF2B5EF4-FFF2-40B4-BE49-F238E27FC236}">
                <a16:creationId xmlns:a16="http://schemas.microsoft.com/office/drawing/2014/main" id="{526CBC7F-03EA-3948-8657-9233B0E2004D}"/>
              </a:ext>
            </a:extLst>
          </p:cNvPr>
          <p:cNvSpPr>
            <a:spLocks noGrp="1"/>
          </p:cNvSpPr>
          <p:nvPr>
            <p:ph idx="1"/>
          </p:nvPr>
        </p:nvSpPr>
        <p:spPr>
          <a:xfrm>
            <a:off x="562707" y="1072055"/>
            <a:ext cx="4513790" cy="5055696"/>
          </a:xfrm>
        </p:spPr>
        <p:txBody>
          <a:bodyPr/>
          <a:lstStyle/>
          <a:p>
            <a:r>
              <a:rPr lang="en-US" dirty="0"/>
              <a:t>Download the plan’s form</a:t>
            </a:r>
          </a:p>
          <a:p>
            <a:r>
              <a:rPr lang="en-US" dirty="0"/>
              <a:t>Who can submit for drug  coverage?</a:t>
            </a:r>
          </a:p>
          <a:p>
            <a:pPr lvl="1"/>
            <a:r>
              <a:rPr lang="en-US" dirty="0"/>
              <a:t>Your doctor</a:t>
            </a:r>
          </a:p>
          <a:p>
            <a:pPr lvl="1"/>
            <a:r>
              <a:rPr lang="en-US" dirty="0"/>
              <a:t>YOU</a:t>
            </a:r>
          </a:p>
          <a:p>
            <a:pPr lvl="1"/>
            <a:r>
              <a:rPr lang="en-US" dirty="0"/>
              <a:t>A friend of family member whom you have designated your </a:t>
            </a:r>
            <a:r>
              <a:rPr lang="en-US" i="1" dirty="0"/>
              <a:t>responsible party</a:t>
            </a:r>
          </a:p>
          <a:p>
            <a:r>
              <a:rPr lang="en-US" dirty="0"/>
              <a:t>Enter your information and the responsible party’s information on Page 1</a:t>
            </a:r>
          </a:p>
        </p:txBody>
      </p:sp>
      <p:sp>
        <p:nvSpPr>
          <p:cNvPr id="6" name="Rectangle 5">
            <a:extLst>
              <a:ext uri="{FF2B5EF4-FFF2-40B4-BE49-F238E27FC236}">
                <a16:creationId xmlns:a16="http://schemas.microsoft.com/office/drawing/2014/main" id="{2A2421B8-BB20-E94C-A381-062E716B0ABD}"/>
              </a:ext>
            </a:extLst>
          </p:cNvPr>
          <p:cNvSpPr/>
          <p:nvPr/>
        </p:nvSpPr>
        <p:spPr>
          <a:xfrm>
            <a:off x="562707" y="5360276"/>
            <a:ext cx="4513790" cy="93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Medicare Part D plans use a similar form. Only the plan logo and contact info changes</a:t>
            </a:r>
          </a:p>
        </p:txBody>
      </p:sp>
      <p:pic>
        <p:nvPicPr>
          <p:cNvPr id="8" name="Picture 7" descr="Table&#10;&#10;Description automatically generated">
            <a:extLst>
              <a:ext uri="{FF2B5EF4-FFF2-40B4-BE49-F238E27FC236}">
                <a16:creationId xmlns:a16="http://schemas.microsoft.com/office/drawing/2014/main" id="{967F4A9D-B551-AE4B-8E55-8EE6E3BF4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1124" y="984229"/>
            <a:ext cx="4132817" cy="5785945"/>
          </a:xfrm>
          <a:prstGeom prst="rect">
            <a:avLst/>
          </a:prstGeom>
        </p:spPr>
      </p:pic>
      <p:sp>
        <p:nvSpPr>
          <p:cNvPr id="7" name="Slide Number Placeholder 5">
            <a:extLst>
              <a:ext uri="{FF2B5EF4-FFF2-40B4-BE49-F238E27FC236}">
                <a16:creationId xmlns:a16="http://schemas.microsoft.com/office/drawing/2014/main" id="{F7D00643-8F9F-9C47-8FAE-E388F9B0CB51}"/>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15</a:t>
            </a:fld>
            <a:endParaRPr lang="en-US" dirty="0"/>
          </a:p>
        </p:txBody>
      </p:sp>
    </p:spTree>
    <p:extLst>
      <p:ext uri="{BB962C8B-B14F-4D97-AF65-F5344CB8AC3E}">
        <p14:creationId xmlns:p14="http://schemas.microsoft.com/office/powerpoint/2010/main" val="320554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51D1-EA03-354F-9D99-57E429588384}"/>
              </a:ext>
            </a:extLst>
          </p:cNvPr>
          <p:cNvSpPr>
            <a:spLocks noGrp="1"/>
          </p:cNvSpPr>
          <p:nvPr>
            <p:ph type="title"/>
          </p:nvPr>
        </p:nvSpPr>
        <p:spPr/>
        <p:txBody>
          <a:bodyPr/>
          <a:lstStyle/>
          <a:p>
            <a:r>
              <a:rPr lang="en-US" dirty="0"/>
              <a:t>Drug Coverage Determination – Page 2</a:t>
            </a:r>
          </a:p>
        </p:txBody>
      </p:sp>
      <p:sp>
        <p:nvSpPr>
          <p:cNvPr id="6" name="Content Placeholder 5">
            <a:extLst>
              <a:ext uri="{FF2B5EF4-FFF2-40B4-BE49-F238E27FC236}">
                <a16:creationId xmlns:a16="http://schemas.microsoft.com/office/drawing/2014/main" id="{A1EDA4DD-5F5B-DF48-8B12-7A8F9AC9C5EF}"/>
              </a:ext>
            </a:extLst>
          </p:cNvPr>
          <p:cNvSpPr>
            <a:spLocks noGrp="1"/>
          </p:cNvSpPr>
          <p:nvPr>
            <p:ph sz="half" idx="2"/>
          </p:nvPr>
        </p:nvSpPr>
        <p:spPr>
          <a:xfrm>
            <a:off x="631070" y="1215937"/>
            <a:ext cx="4184034" cy="4674713"/>
          </a:xfrm>
        </p:spPr>
        <p:txBody>
          <a:bodyPr>
            <a:normAutofit fontScale="92500" lnSpcReduction="20000"/>
          </a:bodyPr>
          <a:lstStyle/>
          <a:p>
            <a:r>
              <a:rPr lang="en-US" dirty="0"/>
              <a:t>Check the reason for requesting the coverage determination</a:t>
            </a:r>
          </a:p>
          <a:p>
            <a:r>
              <a:rPr lang="en-US" dirty="0"/>
              <a:t>Requests for a non-formulary drug to be covered – or – for a high-cost drug to be provided at a lower cost – require documentation from your doctor</a:t>
            </a:r>
          </a:p>
          <a:p>
            <a:r>
              <a:rPr lang="en-US" dirty="0"/>
              <a:t>This documentation can be provided in the area on the form or attached – but also must be included at the bottom on page 4</a:t>
            </a:r>
          </a:p>
          <a:p>
            <a:r>
              <a:rPr lang="en-US" dirty="0"/>
              <a:t>Check for expedited (24 hour) review</a:t>
            </a:r>
          </a:p>
          <a:p>
            <a:r>
              <a:rPr lang="en-US" dirty="0"/>
              <a:t>Signature – yours or your responsible party – or </a:t>
            </a:r>
            <a:r>
              <a:rPr lang="en-US" b="1" dirty="0">
                <a:solidFill>
                  <a:schemeClr val="tx1"/>
                </a:solidFill>
              </a:rPr>
              <a:t>your doctor</a:t>
            </a:r>
          </a:p>
        </p:txBody>
      </p:sp>
      <p:sp>
        <p:nvSpPr>
          <p:cNvPr id="8" name="Content Placeholder 7">
            <a:extLst>
              <a:ext uri="{FF2B5EF4-FFF2-40B4-BE49-F238E27FC236}">
                <a16:creationId xmlns:a16="http://schemas.microsoft.com/office/drawing/2014/main" id="{7DA8E8AB-A2DD-4147-BF38-8E278641047C}"/>
              </a:ext>
            </a:extLst>
          </p:cNvPr>
          <p:cNvSpPr>
            <a:spLocks noGrp="1"/>
          </p:cNvSpPr>
          <p:nvPr>
            <p:ph sz="half" idx="1"/>
          </p:nvPr>
        </p:nvSpPr>
        <p:spPr/>
        <p:txBody>
          <a:bodyPr>
            <a:normAutofit fontScale="92500" lnSpcReduction="20000"/>
          </a:bodyPr>
          <a:lstStyle/>
          <a:p>
            <a:pPr marL="0" indent="0">
              <a:buNone/>
            </a:pPr>
            <a:r>
              <a:rPr lang="en-US" dirty="0"/>
              <a:t> </a:t>
            </a:r>
          </a:p>
        </p:txBody>
      </p:sp>
      <p:pic>
        <p:nvPicPr>
          <p:cNvPr id="22" name="Picture 21" descr="Text, letter&#10;&#10;Description automatically generated">
            <a:extLst>
              <a:ext uri="{FF2B5EF4-FFF2-40B4-BE49-F238E27FC236}">
                <a16:creationId xmlns:a16="http://schemas.microsoft.com/office/drawing/2014/main" id="{D2B8F60F-957D-1C46-BCAC-F13567552F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5104" y="967350"/>
            <a:ext cx="4725586" cy="5890650"/>
          </a:xfrm>
          <a:prstGeom prst="rect">
            <a:avLst/>
          </a:prstGeom>
        </p:spPr>
      </p:pic>
      <p:sp>
        <p:nvSpPr>
          <p:cNvPr id="7" name="Slide Number Placeholder 5">
            <a:extLst>
              <a:ext uri="{FF2B5EF4-FFF2-40B4-BE49-F238E27FC236}">
                <a16:creationId xmlns:a16="http://schemas.microsoft.com/office/drawing/2014/main" id="{C8D01E21-8C0F-FE4D-AF79-F53B67594DB1}"/>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16</a:t>
            </a:fld>
            <a:endParaRPr lang="en-US" dirty="0"/>
          </a:p>
        </p:txBody>
      </p:sp>
    </p:spTree>
    <p:extLst>
      <p:ext uri="{BB962C8B-B14F-4D97-AF65-F5344CB8AC3E}">
        <p14:creationId xmlns:p14="http://schemas.microsoft.com/office/powerpoint/2010/main" val="36478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CAE3-33C2-464B-88D5-470A712145DB}"/>
              </a:ext>
            </a:extLst>
          </p:cNvPr>
          <p:cNvSpPr>
            <a:spLocks noGrp="1"/>
          </p:cNvSpPr>
          <p:nvPr>
            <p:ph type="title"/>
          </p:nvPr>
        </p:nvSpPr>
        <p:spPr/>
        <p:txBody>
          <a:bodyPr/>
          <a:lstStyle/>
          <a:p>
            <a:r>
              <a:rPr lang="en-US" dirty="0"/>
              <a:t>Drug Coverage Determination – Page 3</a:t>
            </a:r>
          </a:p>
        </p:txBody>
      </p:sp>
      <p:sp>
        <p:nvSpPr>
          <p:cNvPr id="3" name="Content Placeholder 2">
            <a:extLst>
              <a:ext uri="{FF2B5EF4-FFF2-40B4-BE49-F238E27FC236}">
                <a16:creationId xmlns:a16="http://schemas.microsoft.com/office/drawing/2014/main" id="{D893299E-63EC-694E-B7AC-501A69AD1CCC}"/>
              </a:ext>
            </a:extLst>
          </p:cNvPr>
          <p:cNvSpPr>
            <a:spLocks noGrp="1"/>
          </p:cNvSpPr>
          <p:nvPr>
            <p:ph sz="half" idx="1"/>
          </p:nvPr>
        </p:nvSpPr>
        <p:spPr>
          <a:xfrm>
            <a:off x="631071" y="1091641"/>
            <a:ext cx="4184035" cy="5592938"/>
          </a:xfrm>
        </p:spPr>
        <p:txBody>
          <a:bodyPr>
            <a:normAutofit/>
          </a:bodyPr>
          <a:lstStyle/>
          <a:p>
            <a:r>
              <a:rPr lang="en-US" dirty="0"/>
              <a:t>Complete Doctor information</a:t>
            </a:r>
          </a:p>
          <a:p>
            <a:r>
              <a:rPr lang="en-US" dirty="0"/>
              <a:t>Doctor’s signature is required if requesting coverage for a non-formulary drug or to get an expensive drug at a lower copay</a:t>
            </a:r>
          </a:p>
          <a:p>
            <a:r>
              <a:rPr lang="en-US" dirty="0"/>
              <a:t>Complete diagnosis and medical history</a:t>
            </a:r>
          </a:p>
          <a:p>
            <a:r>
              <a:rPr lang="en-US" dirty="0"/>
              <a:t>Add other relevant diagnosis</a:t>
            </a:r>
          </a:p>
          <a:p>
            <a:pPr lvl="1"/>
            <a:r>
              <a:rPr lang="en-US" i="1" dirty="0"/>
              <a:t>Add description of medical needs that supports why other drugs are inappropriate</a:t>
            </a:r>
            <a:endParaRPr lang="en-US" dirty="0"/>
          </a:p>
          <a:p>
            <a:r>
              <a:rPr lang="en-US" dirty="0"/>
              <a:t>Add other drugs tried that are related to the drug being requested and the results of those drug treatments</a:t>
            </a:r>
          </a:p>
        </p:txBody>
      </p:sp>
      <p:pic>
        <p:nvPicPr>
          <p:cNvPr id="10" name="Content Placeholder 9" descr="Table&#10;&#10;Description automatically generated">
            <a:extLst>
              <a:ext uri="{FF2B5EF4-FFF2-40B4-BE49-F238E27FC236}">
                <a16:creationId xmlns:a16="http://schemas.microsoft.com/office/drawing/2014/main" id="{A05FCBF2-1DE4-DA4F-81B0-96BF260DD7F9}"/>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46518" y="1086292"/>
            <a:ext cx="4478761" cy="5771707"/>
          </a:xfrm>
        </p:spPr>
      </p:pic>
      <p:sp>
        <p:nvSpPr>
          <p:cNvPr id="5" name="Slide Number Placeholder 5">
            <a:extLst>
              <a:ext uri="{FF2B5EF4-FFF2-40B4-BE49-F238E27FC236}">
                <a16:creationId xmlns:a16="http://schemas.microsoft.com/office/drawing/2014/main" id="{40DC7211-B44B-A34A-87E0-F4AEFBA3AA7F}"/>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17</a:t>
            </a:fld>
            <a:endParaRPr lang="en-US" dirty="0"/>
          </a:p>
        </p:txBody>
      </p:sp>
    </p:spTree>
    <p:extLst>
      <p:ext uri="{BB962C8B-B14F-4D97-AF65-F5344CB8AC3E}">
        <p14:creationId xmlns:p14="http://schemas.microsoft.com/office/powerpoint/2010/main" val="87030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5636-6959-6D4D-A975-87E1B4855B1F}"/>
              </a:ext>
            </a:extLst>
          </p:cNvPr>
          <p:cNvSpPr>
            <a:spLocks noGrp="1"/>
          </p:cNvSpPr>
          <p:nvPr>
            <p:ph type="title"/>
          </p:nvPr>
        </p:nvSpPr>
        <p:spPr/>
        <p:txBody>
          <a:bodyPr/>
          <a:lstStyle/>
          <a:p>
            <a:r>
              <a:rPr lang="en-US" dirty="0"/>
              <a:t>Drug Coverage Determination – Page 4</a:t>
            </a:r>
          </a:p>
        </p:txBody>
      </p:sp>
      <p:sp>
        <p:nvSpPr>
          <p:cNvPr id="3" name="Content Placeholder 2">
            <a:extLst>
              <a:ext uri="{FF2B5EF4-FFF2-40B4-BE49-F238E27FC236}">
                <a16:creationId xmlns:a16="http://schemas.microsoft.com/office/drawing/2014/main" id="{FBF86929-2762-3A4A-A29C-36986067A34F}"/>
              </a:ext>
            </a:extLst>
          </p:cNvPr>
          <p:cNvSpPr>
            <a:spLocks noGrp="1"/>
          </p:cNvSpPr>
          <p:nvPr>
            <p:ph sz="half" idx="1"/>
          </p:nvPr>
        </p:nvSpPr>
        <p:spPr>
          <a:xfrm>
            <a:off x="631071" y="1091641"/>
            <a:ext cx="4184035" cy="4804661"/>
          </a:xfrm>
        </p:spPr>
        <p:txBody>
          <a:bodyPr/>
          <a:lstStyle/>
          <a:p>
            <a:r>
              <a:rPr lang="en-US" dirty="0"/>
              <a:t>Check any drug safety regarding the requested drug</a:t>
            </a:r>
          </a:p>
          <a:p>
            <a:pPr lvl="1"/>
            <a:r>
              <a:rPr lang="en-US" dirty="0"/>
              <a:t>Should be NO</a:t>
            </a:r>
          </a:p>
          <a:p>
            <a:r>
              <a:rPr lang="en-US" dirty="0"/>
              <a:t>Check High Risk Management</a:t>
            </a:r>
          </a:p>
          <a:p>
            <a:pPr lvl="1"/>
            <a:r>
              <a:rPr lang="en-US" dirty="0"/>
              <a:t>Should be YES</a:t>
            </a:r>
          </a:p>
          <a:p>
            <a:r>
              <a:rPr lang="en-US" dirty="0"/>
              <a:t>Opioids</a:t>
            </a:r>
          </a:p>
          <a:p>
            <a:pPr lvl="1"/>
            <a:r>
              <a:rPr lang="en-US" dirty="0"/>
              <a:t>Does not usually apply to EGPA, GPA, MG or IgG4 meds</a:t>
            </a:r>
          </a:p>
          <a:p>
            <a:r>
              <a:rPr lang="en-US" dirty="0"/>
              <a:t>Check appropriate rationale for the request</a:t>
            </a:r>
          </a:p>
          <a:p>
            <a:r>
              <a:rPr lang="en-US" dirty="0"/>
              <a:t>Fax form to plan</a:t>
            </a:r>
          </a:p>
          <a:p>
            <a:pPr lvl="1"/>
            <a:r>
              <a:rPr lang="en-US" dirty="0"/>
              <a:t>Fax number is at top of page 1</a:t>
            </a:r>
          </a:p>
          <a:p>
            <a:pPr lvl="1"/>
            <a:endParaRPr lang="en-US" dirty="0"/>
          </a:p>
        </p:txBody>
      </p:sp>
      <p:pic>
        <p:nvPicPr>
          <p:cNvPr id="6" name="Content Placeholder 5" descr="Text&#10;&#10;Description automatically generated">
            <a:extLst>
              <a:ext uri="{FF2B5EF4-FFF2-40B4-BE49-F238E27FC236}">
                <a16:creationId xmlns:a16="http://schemas.microsoft.com/office/drawing/2014/main" id="{28243D46-2001-F349-B5D0-153868564A02}"/>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42655" y="1032401"/>
            <a:ext cx="4626829" cy="5825599"/>
          </a:xfrm>
        </p:spPr>
      </p:pic>
      <p:sp>
        <p:nvSpPr>
          <p:cNvPr id="7" name="Rectangle 6">
            <a:extLst>
              <a:ext uri="{FF2B5EF4-FFF2-40B4-BE49-F238E27FC236}">
                <a16:creationId xmlns:a16="http://schemas.microsoft.com/office/drawing/2014/main" id="{16075A98-B8B7-DD43-85E4-B1C16800C796}"/>
              </a:ext>
            </a:extLst>
          </p:cNvPr>
          <p:cNvSpPr/>
          <p:nvPr/>
        </p:nvSpPr>
        <p:spPr>
          <a:xfrm>
            <a:off x="631070" y="5766359"/>
            <a:ext cx="4067054" cy="902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Doctors can sign-up to complete and submit the Coverage Determination Form on-line</a:t>
            </a:r>
          </a:p>
        </p:txBody>
      </p:sp>
      <p:sp>
        <p:nvSpPr>
          <p:cNvPr id="8" name="Slide Number Placeholder 5">
            <a:extLst>
              <a:ext uri="{FF2B5EF4-FFF2-40B4-BE49-F238E27FC236}">
                <a16:creationId xmlns:a16="http://schemas.microsoft.com/office/drawing/2014/main" id="{2C781070-6D5C-8243-B81A-D2152C1DB326}"/>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18</a:t>
            </a:fld>
            <a:endParaRPr lang="en-US" dirty="0"/>
          </a:p>
        </p:txBody>
      </p:sp>
    </p:spTree>
    <p:extLst>
      <p:ext uri="{BB962C8B-B14F-4D97-AF65-F5344CB8AC3E}">
        <p14:creationId xmlns:p14="http://schemas.microsoft.com/office/powerpoint/2010/main" val="109469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0D8E-849E-0E43-B689-5FDACB315FB4}"/>
              </a:ext>
            </a:extLst>
          </p:cNvPr>
          <p:cNvSpPr>
            <a:spLocks noGrp="1"/>
          </p:cNvSpPr>
          <p:nvPr>
            <p:ph type="title"/>
          </p:nvPr>
        </p:nvSpPr>
        <p:spPr/>
        <p:txBody>
          <a:bodyPr/>
          <a:lstStyle/>
          <a:p>
            <a:r>
              <a:rPr lang="en-US" dirty="0"/>
              <a:t>Request for Redetermination of Prescription Drug Denial</a:t>
            </a:r>
          </a:p>
        </p:txBody>
      </p:sp>
      <p:sp>
        <p:nvSpPr>
          <p:cNvPr id="9" name="TextBox 8">
            <a:extLst>
              <a:ext uri="{FF2B5EF4-FFF2-40B4-BE49-F238E27FC236}">
                <a16:creationId xmlns:a16="http://schemas.microsoft.com/office/drawing/2014/main" id="{6967EDB1-B0D8-2240-9765-B5D71A08F4FE}"/>
              </a:ext>
            </a:extLst>
          </p:cNvPr>
          <p:cNvSpPr txBox="1"/>
          <p:nvPr/>
        </p:nvSpPr>
        <p:spPr>
          <a:xfrm>
            <a:off x="631069" y="1092344"/>
            <a:ext cx="10929861" cy="369332"/>
          </a:xfrm>
          <a:prstGeom prst="rect">
            <a:avLst/>
          </a:prstGeom>
          <a:noFill/>
        </p:spPr>
        <p:txBody>
          <a:bodyPr wrap="square" rtlCol="0">
            <a:spAutoFit/>
          </a:bodyPr>
          <a:lstStyle/>
          <a:p>
            <a:r>
              <a:rPr lang="en-US" dirty="0">
                <a:hlinkClick r:id="rId2"/>
              </a:rPr>
              <a:t>https://www.cms.gov/Medicare/Appeals-and-Grievances/MedPrescriptDrugApplGriev/Forms</a:t>
            </a:r>
            <a:endParaRPr lang="en-US" dirty="0"/>
          </a:p>
        </p:txBody>
      </p:sp>
      <p:pic>
        <p:nvPicPr>
          <p:cNvPr id="11" name="Content Placeholder 10" descr="Table&#10;&#10;Description automatically generated">
            <a:extLst>
              <a:ext uri="{FF2B5EF4-FFF2-40B4-BE49-F238E27FC236}">
                <a16:creationId xmlns:a16="http://schemas.microsoft.com/office/drawing/2014/main" id="{5349A687-14BD-F349-AA02-4AA5F3189580}"/>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31069" y="1617722"/>
            <a:ext cx="3821398" cy="5240278"/>
          </a:xfrm>
        </p:spPr>
      </p:pic>
      <p:pic>
        <p:nvPicPr>
          <p:cNvPr id="13" name="Picture 12" descr="Graphical user interface, text, application, email&#10;&#10;Description automatically generated">
            <a:extLst>
              <a:ext uri="{FF2B5EF4-FFF2-40B4-BE49-F238E27FC236}">
                <a16:creationId xmlns:a16="http://schemas.microsoft.com/office/drawing/2014/main" id="{7AC18DD1-6F09-6545-B966-217FC291C2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496" y="1617722"/>
            <a:ext cx="3748072" cy="5240278"/>
          </a:xfrm>
          <a:prstGeom prst="rect">
            <a:avLst/>
          </a:prstGeom>
        </p:spPr>
      </p:pic>
      <p:sp>
        <p:nvSpPr>
          <p:cNvPr id="14" name="TextBox 13">
            <a:extLst>
              <a:ext uri="{FF2B5EF4-FFF2-40B4-BE49-F238E27FC236}">
                <a16:creationId xmlns:a16="http://schemas.microsoft.com/office/drawing/2014/main" id="{8D104AA8-52FD-C843-8355-EBFF23B2CF30}"/>
              </a:ext>
            </a:extLst>
          </p:cNvPr>
          <p:cNvSpPr txBox="1"/>
          <p:nvPr/>
        </p:nvSpPr>
        <p:spPr>
          <a:xfrm>
            <a:off x="8718332" y="1844566"/>
            <a:ext cx="3011214" cy="3970318"/>
          </a:xfrm>
          <a:prstGeom prst="rect">
            <a:avLst/>
          </a:prstGeom>
          <a:noFill/>
        </p:spPr>
        <p:txBody>
          <a:bodyPr wrap="square" rtlCol="0">
            <a:spAutoFit/>
          </a:bodyPr>
          <a:lstStyle/>
          <a:p>
            <a:pPr marL="285750" indent="-285750">
              <a:buClr>
                <a:schemeClr val="accent2"/>
              </a:buClr>
              <a:buFont typeface="Wingdings" pitchFamily="2" charset="2"/>
              <a:buChar char="Ø"/>
            </a:pPr>
            <a:r>
              <a:rPr lang="en-US" dirty="0"/>
              <a:t>If your Medicare Part D plan denies your coverage determination request, you can file a</a:t>
            </a:r>
          </a:p>
          <a:p>
            <a:pPr marL="285750" indent="-285750">
              <a:buClr>
                <a:schemeClr val="accent2"/>
              </a:buClr>
              <a:buFont typeface="Wingdings" pitchFamily="2" charset="2"/>
              <a:buChar char="Ø"/>
            </a:pPr>
            <a:r>
              <a:rPr lang="en-US" dirty="0"/>
              <a:t>Request for Redetermination within 60 days of receiving the denial</a:t>
            </a:r>
          </a:p>
          <a:p>
            <a:pPr marL="285750" indent="-285750">
              <a:buClr>
                <a:schemeClr val="accent2"/>
              </a:buClr>
              <a:buFont typeface="Wingdings" pitchFamily="2" charset="2"/>
              <a:buChar char="Ø"/>
            </a:pPr>
            <a:r>
              <a:rPr lang="en-US" dirty="0"/>
              <a:t>Plan must make the redetermination decision within 7 days</a:t>
            </a:r>
          </a:p>
          <a:p>
            <a:pPr marL="742950" lvl="1" indent="-285750">
              <a:buClr>
                <a:schemeClr val="accent2"/>
              </a:buClr>
              <a:buFont typeface="Wingdings" pitchFamily="2" charset="2"/>
              <a:buChar char="Ø"/>
            </a:pPr>
            <a:r>
              <a:rPr lang="en-US" dirty="0"/>
              <a:t>Can request expedited (72 hour) review</a:t>
            </a:r>
          </a:p>
        </p:txBody>
      </p:sp>
      <p:sp>
        <p:nvSpPr>
          <p:cNvPr id="7" name="Slide Number Placeholder 5">
            <a:extLst>
              <a:ext uri="{FF2B5EF4-FFF2-40B4-BE49-F238E27FC236}">
                <a16:creationId xmlns:a16="http://schemas.microsoft.com/office/drawing/2014/main" id="{D662940F-AFEC-9B4D-AD06-24756391B11C}"/>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19</a:t>
            </a:fld>
            <a:endParaRPr lang="en-US" dirty="0"/>
          </a:p>
        </p:txBody>
      </p:sp>
    </p:spTree>
    <p:extLst>
      <p:ext uri="{BB962C8B-B14F-4D97-AF65-F5344CB8AC3E}">
        <p14:creationId xmlns:p14="http://schemas.microsoft.com/office/powerpoint/2010/main" val="419480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29FE-8E53-2E18-EEFF-8E3A793A159B}"/>
              </a:ext>
            </a:extLst>
          </p:cNvPr>
          <p:cNvSpPr>
            <a:spLocks noGrp="1"/>
          </p:cNvSpPr>
          <p:nvPr>
            <p:ph type="title"/>
          </p:nvPr>
        </p:nvSpPr>
        <p:spPr/>
        <p:txBody>
          <a:bodyPr/>
          <a:lstStyle/>
          <a:p>
            <a:r>
              <a:rPr lang="en-US" dirty="0"/>
              <a:t>Medicare – Medical Care for the Elderly &amp; Disabled</a:t>
            </a:r>
          </a:p>
        </p:txBody>
      </p:sp>
      <p:sp>
        <p:nvSpPr>
          <p:cNvPr id="3" name="Content Placeholder 2">
            <a:extLst>
              <a:ext uri="{FF2B5EF4-FFF2-40B4-BE49-F238E27FC236}">
                <a16:creationId xmlns:a16="http://schemas.microsoft.com/office/drawing/2014/main" id="{B980C43B-6B7A-A3B4-B677-DC279B532939}"/>
              </a:ext>
            </a:extLst>
          </p:cNvPr>
          <p:cNvSpPr>
            <a:spLocks noGrp="1"/>
          </p:cNvSpPr>
          <p:nvPr>
            <p:ph idx="1"/>
          </p:nvPr>
        </p:nvSpPr>
        <p:spPr>
          <a:xfrm>
            <a:off x="562707" y="949274"/>
            <a:ext cx="10358577" cy="5622682"/>
          </a:xfrm>
        </p:spPr>
        <p:txBody>
          <a:bodyPr>
            <a:normAutofit fontScale="92500" lnSpcReduction="10000"/>
          </a:bodyPr>
          <a:lstStyle/>
          <a:p>
            <a:pPr marL="0" indent="0">
              <a:buNone/>
            </a:pPr>
            <a:r>
              <a:rPr lang="en-US" dirty="0"/>
              <a:t>	</a:t>
            </a:r>
            <a:r>
              <a:rPr lang="en-US" b="1" dirty="0">
                <a:solidFill>
                  <a:schemeClr val="accent2"/>
                </a:solidFill>
              </a:rPr>
              <a:t>Part A</a:t>
            </a:r>
          </a:p>
          <a:p>
            <a:pPr lvl="1"/>
            <a:r>
              <a:rPr lang="en-US" dirty="0"/>
              <a:t>Helps cover: </a:t>
            </a:r>
          </a:p>
          <a:p>
            <a:pPr lvl="2"/>
            <a:r>
              <a:rPr lang="en-US" dirty="0"/>
              <a:t>Inpatient care in hospitals</a:t>
            </a:r>
          </a:p>
          <a:p>
            <a:pPr lvl="2"/>
            <a:r>
              <a:rPr lang="en-US" dirty="0"/>
              <a:t>Skilled nursing facility care</a:t>
            </a:r>
          </a:p>
          <a:p>
            <a:pPr lvl="2"/>
            <a:r>
              <a:rPr lang="en-US" dirty="0"/>
              <a:t>Hospice care • Home health care</a:t>
            </a:r>
          </a:p>
          <a:p>
            <a:pPr marL="0" indent="0">
              <a:buNone/>
            </a:pPr>
            <a:r>
              <a:rPr lang="en-US" dirty="0"/>
              <a:t>	</a:t>
            </a:r>
            <a:r>
              <a:rPr lang="en-US" b="1" dirty="0">
                <a:solidFill>
                  <a:schemeClr val="accent2"/>
                </a:solidFill>
              </a:rPr>
              <a:t>Part B</a:t>
            </a:r>
          </a:p>
          <a:p>
            <a:pPr lvl="1"/>
            <a:r>
              <a:rPr lang="en-US" dirty="0"/>
              <a:t>Helps cover:</a:t>
            </a:r>
          </a:p>
          <a:p>
            <a:pPr lvl="2"/>
            <a:r>
              <a:rPr lang="en-US" dirty="0"/>
              <a:t>Services from doctors and other health care providers</a:t>
            </a:r>
          </a:p>
          <a:p>
            <a:pPr lvl="2"/>
            <a:r>
              <a:rPr lang="en-US" dirty="0"/>
              <a:t>Outpatient care </a:t>
            </a:r>
          </a:p>
          <a:p>
            <a:pPr lvl="2"/>
            <a:r>
              <a:rPr lang="en-US" dirty="0"/>
              <a:t>Home health care</a:t>
            </a:r>
          </a:p>
          <a:p>
            <a:pPr lvl="2"/>
            <a:r>
              <a:rPr lang="en-US" dirty="0"/>
              <a:t>Durable medical equipment (like wheelchairs, walkers, hospital beds, and other equipment)</a:t>
            </a:r>
          </a:p>
          <a:p>
            <a:pPr lvl="2"/>
            <a:r>
              <a:rPr lang="en-US" dirty="0"/>
              <a:t>Many preventive services (like screenings, shots or vaccines, and yearly “Wellness” visits) </a:t>
            </a:r>
          </a:p>
          <a:p>
            <a:pPr marL="0" indent="0">
              <a:buNone/>
            </a:pPr>
            <a:r>
              <a:rPr lang="en-US" dirty="0"/>
              <a:t>	</a:t>
            </a:r>
            <a:r>
              <a:rPr lang="en-US" b="1" dirty="0">
                <a:solidFill>
                  <a:schemeClr val="accent2"/>
                </a:solidFill>
              </a:rPr>
              <a:t>Part D</a:t>
            </a:r>
          </a:p>
          <a:p>
            <a:pPr lvl="1"/>
            <a:r>
              <a:rPr lang="en-US" dirty="0"/>
              <a:t>Helps cover the cost of prescription drugs (including many recommended shots or vaccines). </a:t>
            </a:r>
          </a:p>
          <a:p>
            <a:pPr lvl="2"/>
            <a:r>
              <a:rPr lang="en-US" dirty="0"/>
              <a:t>Plans that offer Medicare drug coverage (Part D) are run by private insurance companies that follow rules set by Medicare.</a:t>
            </a:r>
          </a:p>
        </p:txBody>
      </p:sp>
      <p:pic>
        <p:nvPicPr>
          <p:cNvPr id="5" name="Graphic 4" descr="Stethoscope with solid fill">
            <a:extLst>
              <a:ext uri="{FF2B5EF4-FFF2-40B4-BE49-F238E27FC236}">
                <a16:creationId xmlns:a16="http://schemas.microsoft.com/office/drawing/2014/main" id="{62E58345-E486-0688-018F-54EEB1EBAA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763" y="2681802"/>
            <a:ext cx="752707" cy="752707"/>
          </a:xfrm>
          <a:prstGeom prst="rect">
            <a:avLst/>
          </a:prstGeom>
        </p:spPr>
      </p:pic>
      <p:pic>
        <p:nvPicPr>
          <p:cNvPr id="3076" name="Picture 4" descr="Drug Icon 藥物圖標">
            <a:extLst>
              <a:ext uri="{FF2B5EF4-FFF2-40B4-BE49-F238E27FC236}">
                <a16:creationId xmlns:a16="http://schemas.microsoft.com/office/drawing/2014/main" id="{9ECCC4F5-E0CF-342B-2A5A-92C513726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54" y="5127813"/>
            <a:ext cx="841968" cy="452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spital Icon Images – Browse 1,518,057 Stock Photos ...">
            <a:extLst>
              <a:ext uri="{FF2B5EF4-FFF2-40B4-BE49-F238E27FC236}">
                <a16:creationId xmlns:a16="http://schemas.microsoft.com/office/drawing/2014/main" id="{073B5C36-B4CE-5DA0-5E4A-A7BF151B3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68" y="1004120"/>
            <a:ext cx="775939" cy="70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95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0D8E-849E-0E43-B689-5FDACB315FB4}"/>
              </a:ext>
            </a:extLst>
          </p:cNvPr>
          <p:cNvSpPr>
            <a:spLocks noGrp="1"/>
          </p:cNvSpPr>
          <p:nvPr>
            <p:ph type="title"/>
          </p:nvPr>
        </p:nvSpPr>
        <p:spPr/>
        <p:txBody>
          <a:bodyPr/>
          <a:lstStyle/>
          <a:p>
            <a:r>
              <a:rPr lang="en-US" dirty="0"/>
              <a:t>Request for Reconsideration of Prescription Drug Denial</a:t>
            </a:r>
          </a:p>
        </p:txBody>
      </p:sp>
      <p:pic>
        <p:nvPicPr>
          <p:cNvPr id="6" name="Content Placeholder 5" descr="Graphical user interface, text, application, table&#10;&#10;Description automatically generated">
            <a:extLst>
              <a:ext uri="{FF2B5EF4-FFF2-40B4-BE49-F238E27FC236}">
                <a16:creationId xmlns:a16="http://schemas.microsoft.com/office/drawing/2014/main" id="{D0B8CE77-2564-194F-BBDE-AAF57487A56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1069" y="1617723"/>
            <a:ext cx="4013722" cy="5167775"/>
          </a:xfrm>
        </p:spPr>
      </p:pic>
      <p:pic>
        <p:nvPicPr>
          <p:cNvPr id="8" name="Content Placeholder 7" descr="Graphical user interface, text, application&#10;&#10;Description automatically generated">
            <a:extLst>
              <a:ext uri="{FF2B5EF4-FFF2-40B4-BE49-F238E27FC236}">
                <a16:creationId xmlns:a16="http://schemas.microsoft.com/office/drawing/2014/main" id="{D5F84723-FB28-9E4C-9C1C-001E2C14F5E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67674" y="1617722"/>
            <a:ext cx="4310966" cy="5240277"/>
          </a:xfrm>
        </p:spPr>
      </p:pic>
      <p:sp>
        <p:nvSpPr>
          <p:cNvPr id="9" name="TextBox 8">
            <a:extLst>
              <a:ext uri="{FF2B5EF4-FFF2-40B4-BE49-F238E27FC236}">
                <a16:creationId xmlns:a16="http://schemas.microsoft.com/office/drawing/2014/main" id="{6967EDB1-B0D8-2240-9765-B5D71A08F4FE}"/>
              </a:ext>
            </a:extLst>
          </p:cNvPr>
          <p:cNvSpPr txBox="1"/>
          <p:nvPr/>
        </p:nvSpPr>
        <p:spPr>
          <a:xfrm>
            <a:off x="631069" y="1092344"/>
            <a:ext cx="10929861" cy="369332"/>
          </a:xfrm>
          <a:prstGeom prst="rect">
            <a:avLst/>
          </a:prstGeom>
          <a:noFill/>
        </p:spPr>
        <p:txBody>
          <a:bodyPr wrap="square" rtlCol="0">
            <a:spAutoFit/>
          </a:bodyPr>
          <a:lstStyle/>
          <a:p>
            <a:r>
              <a:rPr lang="en-US" dirty="0">
                <a:hlinkClick r:id="rId4"/>
              </a:rPr>
              <a:t>https://www.cms.gov/Medicare/Appeals-and-Grievances/MedPrescriptDrugApplGriev/Forms</a:t>
            </a:r>
            <a:endParaRPr lang="en-US" dirty="0"/>
          </a:p>
        </p:txBody>
      </p:sp>
      <p:sp>
        <p:nvSpPr>
          <p:cNvPr id="10" name="TextBox 9">
            <a:extLst>
              <a:ext uri="{FF2B5EF4-FFF2-40B4-BE49-F238E27FC236}">
                <a16:creationId xmlns:a16="http://schemas.microsoft.com/office/drawing/2014/main" id="{EC0EA61A-8716-FA48-8B5B-D14DDDF96F34}"/>
              </a:ext>
            </a:extLst>
          </p:cNvPr>
          <p:cNvSpPr txBox="1"/>
          <p:nvPr/>
        </p:nvSpPr>
        <p:spPr>
          <a:xfrm>
            <a:off x="9478640" y="1844566"/>
            <a:ext cx="2392794" cy="4247317"/>
          </a:xfrm>
          <a:prstGeom prst="rect">
            <a:avLst/>
          </a:prstGeom>
          <a:noFill/>
        </p:spPr>
        <p:txBody>
          <a:bodyPr wrap="square" rtlCol="0">
            <a:spAutoFit/>
          </a:bodyPr>
          <a:lstStyle/>
          <a:p>
            <a:pPr marL="285750" indent="-285750">
              <a:buClr>
                <a:schemeClr val="accent2"/>
              </a:buClr>
              <a:buFont typeface="Wingdings" pitchFamily="2" charset="2"/>
              <a:buChar char="Ø"/>
            </a:pPr>
            <a:r>
              <a:rPr lang="en-US" dirty="0"/>
              <a:t>If your Medicare Part D plan denies your Request for Redetermination, you can</a:t>
            </a:r>
          </a:p>
          <a:p>
            <a:pPr marL="285750" indent="-285750">
              <a:buClr>
                <a:schemeClr val="accent2"/>
              </a:buClr>
              <a:buFont typeface="Wingdings" pitchFamily="2" charset="2"/>
              <a:buChar char="Ø"/>
            </a:pPr>
            <a:r>
              <a:rPr lang="en-US" dirty="0"/>
              <a:t>Request a Reconsideration within 60 days of receipt of plan’s Redetermination</a:t>
            </a:r>
          </a:p>
          <a:p>
            <a:pPr marL="285750" indent="-285750">
              <a:buClr>
                <a:schemeClr val="accent2"/>
              </a:buClr>
              <a:buFont typeface="Wingdings" pitchFamily="2" charset="2"/>
              <a:buChar char="Ø"/>
            </a:pPr>
            <a:r>
              <a:rPr lang="en-US" dirty="0"/>
              <a:t>This Reconsideration Request goes to an Independent Reviewer </a:t>
            </a:r>
          </a:p>
        </p:txBody>
      </p:sp>
      <p:sp>
        <p:nvSpPr>
          <p:cNvPr id="7" name="Slide Number Placeholder 5">
            <a:extLst>
              <a:ext uri="{FF2B5EF4-FFF2-40B4-BE49-F238E27FC236}">
                <a16:creationId xmlns:a16="http://schemas.microsoft.com/office/drawing/2014/main" id="{5A8FAE74-3F70-8A47-BC70-F50FC7D87631}"/>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20</a:t>
            </a:fld>
            <a:endParaRPr lang="en-US" dirty="0"/>
          </a:p>
        </p:txBody>
      </p:sp>
    </p:spTree>
    <p:extLst>
      <p:ext uri="{BB962C8B-B14F-4D97-AF65-F5344CB8AC3E}">
        <p14:creationId xmlns:p14="http://schemas.microsoft.com/office/powerpoint/2010/main" val="160090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8610-1E99-4340-B776-A4A7D3A67546}"/>
              </a:ext>
            </a:extLst>
          </p:cNvPr>
          <p:cNvSpPr>
            <a:spLocks noGrp="1"/>
          </p:cNvSpPr>
          <p:nvPr>
            <p:ph type="title"/>
          </p:nvPr>
        </p:nvSpPr>
        <p:spPr/>
        <p:txBody>
          <a:bodyPr/>
          <a:lstStyle/>
          <a:p>
            <a:r>
              <a:rPr lang="en-US" dirty="0"/>
              <a:t>Medicare Plan Options</a:t>
            </a:r>
          </a:p>
        </p:txBody>
      </p:sp>
      <p:sp>
        <p:nvSpPr>
          <p:cNvPr id="7" name="Text Placeholder 6">
            <a:extLst>
              <a:ext uri="{FF2B5EF4-FFF2-40B4-BE49-F238E27FC236}">
                <a16:creationId xmlns:a16="http://schemas.microsoft.com/office/drawing/2014/main" id="{4529B02F-D723-F360-6ECA-DE29D1E631DA}"/>
              </a:ext>
            </a:extLst>
          </p:cNvPr>
          <p:cNvSpPr>
            <a:spLocks noGrp="1"/>
          </p:cNvSpPr>
          <p:nvPr>
            <p:ph type="body" idx="1"/>
          </p:nvPr>
        </p:nvSpPr>
        <p:spPr>
          <a:xfrm>
            <a:off x="631070" y="1122055"/>
            <a:ext cx="4185623" cy="576262"/>
          </a:xfrm>
        </p:spPr>
        <p:txBody>
          <a:bodyPr/>
          <a:lstStyle/>
          <a:p>
            <a:r>
              <a:rPr lang="en-US" sz="2000" b="1" dirty="0">
                <a:solidFill>
                  <a:schemeClr val="accent2"/>
                </a:solidFill>
              </a:rPr>
              <a:t>Original Medicare</a:t>
            </a:r>
          </a:p>
        </p:txBody>
      </p:sp>
      <p:sp>
        <p:nvSpPr>
          <p:cNvPr id="8" name="Content Placeholder 7">
            <a:extLst>
              <a:ext uri="{FF2B5EF4-FFF2-40B4-BE49-F238E27FC236}">
                <a16:creationId xmlns:a16="http://schemas.microsoft.com/office/drawing/2014/main" id="{B7AF3992-57DE-1D29-6473-7FA23ED63BCD}"/>
              </a:ext>
            </a:extLst>
          </p:cNvPr>
          <p:cNvSpPr>
            <a:spLocks noGrp="1"/>
          </p:cNvSpPr>
          <p:nvPr>
            <p:ph sz="half" idx="2"/>
          </p:nvPr>
        </p:nvSpPr>
        <p:spPr>
          <a:xfrm>
            <a:off x="631070" y="1698317"/>
            <a:ext cx="5034624" cy="4707710"/>
          </a:xfrm>
        </p:spPr>
        <p:txBody>
          <a:bodyPr>
            <a:normAutofit/>
          </a:bodyPr>
          <a:lstStyle/>
          <a:p>
            <a:r>
              <a:rPr lang="en-US" sz="1800" dirty="0"/>
              <a:t>Includes Medicare Part A (Hospital Insurance) and Part B (Medical Insurance). </a:t>
            </a:r>
          </a:p>
          <a:p>
            <a:r>
              <a:rPr lang="en-US" sz="1800" dirty="0"/>
              <a:t>You can join a separate Medicare drug plan to get Medicare drug coverage (Part D).</a:t>
            </a:r>
          </a:p>
          <a:p>
            <a:r>
              <a:rPr lang="en-US" sz="1800" dirty="0"/>
              <a:t>You can </a:t>
            </a:r>
            <a:r>
              <a:rPr lang="en-US" sz="1800" b="1" dirty="0">
                <a:solidFill>
                  <a:schemeClr val="accent2"/>
                </a:solidFill>
              </a:rPr>
              <a:t>use any doctor or hospital that takes Medicare, anywhere in the U.S</a:t>
            </a:r>
            <a:r>
              <a:rPr lang="en-US" sz="1800" dirty="0"/>
              <a:t>.</a:t>
            </a:r>
          </a:p>
          <a:p>
            <a:r>
              <a:rPr lang="en-US" sz="1800" dirty="0"/>
              <a:t>You can also use or shop for and </a:t>
            </a:r>
            <a:r>
              <a:rPr lang="en-US" sz="1800" b="1" dirty="0"/>
              <a:t>buy a </a:t>
            </a:r>
            <a:r>
              <a:rPr lang="en-US" sz="1800" b="1" dirty="0">
                <a:solidFill>
                  <a:schemeClr val="accent2"/>
                </a:solidFill>
              </a:rPr>
              <a:t>Medicare Supplement (Medigap)</a:t>
            </a:r>
            <a:r>
              <a:rPr lang="en-US" sz="1800" dirty="0">
                <a:solidFill>
                  <a:schemeClr val="accent2"/>
                </a:solidFill>
              </a:rPr>
              <a:t> </a:t>
            </a:r>
            <a:r>
              <a:rPr lang="en-US" sz="1800" dirty="0"/>
              <a:t>that helps pay your Part A &amp; Part B out-of-pocket costs (like your 20% coinsurance). </a:t>
            </a:r>
          </a:p>
        </p:txBody>
      </p:sp>
      <p:sp>
        <p:nvSpPr>
          <p:cNvPr id="9" name="Text Placeholder 8">
            <a:extLst>
              <a:ext uri="{FF2B5EF4-FFF2-40B4-BE49-F238E27FC236}">
                <a16:creationId xmlns:a16="http://schemas.microsoft.com/office/drawing/2014/main" id="{B82215D7-6DF1-FD6F-BD87-565616BEAE06}"/>
              </a:ext>
            </a:extLst>
          </p:cNvPr>
          <p:cNvSpPr>
            <a:spLocks noGrp="1"/>
          </p:cNvSpPr>
          <p:nvPr>
            <p:ph type="body" sz="quarter" idx="3"/>
          </p:nvPr>
        </p:nvSpPr>
        <p:spPr>
          <a:xfrm>
            <a:off x="5959366" y="1160597"/>
            <a:ext cx="4185618" cy="576262"/>
          </a:xfrm>
        </p:spPr>
        <p:txBody>
          <a:bodyPr/>
          <a:lstStyle/>
          <a:p>
            <a:r>
              <a:rPr lang="en-US" sz="2000" b="1" dirty="0">
                <a:solidFill>
                  <a:schemeClr val="accent2"/>
                </a:solidFill>
              </a:rPr>
              <a:t>Medicare Advantage</a:t>
            </a:r>
          </a:p>
        </p:txBody>
      </p:sp>
      <p:sp>
        <p:nvSpPr>
          <p:cNvPr id="10" name="Content Placeholder 9">
            <a:extLst>
              <a:ext uri="{FF2B5EF4-FFF2-40B4-BE49-F238E27FC236}">
                <a16:creationId xmlns:a16="http://schemas.microsoft.com/office/drawing/2014/main" id="{EE25DC69-41F0-2EB2-47ED-853EAEBCA09F}"/>
              </a:ext>
            </a:extLst>
          </p:cNvPr>
          <p:cNvSpPr>
            <a:spLocks noGrp="1"/>
          </p:cNvSpPr>
          <p:nvPr>
            <p:ph sz="quarter" idx="4"/>
          </p:nvPr>
        </p:nvSpPr>
        <p:spPr>
          <a:xfrm>
            <a:off x="5959366" y="1725147"/>
            <a:ext cx="5255622" cy="4680327"/>
          </a:xfrm>
        </p:spPr>
        <p:txBody>
          <a:bodyPr>
            <a:noAutofit/>
          </a:bodyPr>
          <a:lstStyle/>
          <a:p>
            <a:r>
              <a:rPr lang="en-US" sz="1800" dirty="0"/>
              <a:t>A Medicare-approved plan from a private insurance company that offers an alternative to Original Medicare for your health and drug coverage. These plans </a:t>
            </a:r>
            <a:r>
              <a:rPr lang="en-US" sz="1800" b="1" dirty="0"/>
              <a:t>bundle together your Part A, Part B, and usually Part D</a:t>
            </a:r>
            <a:r>
              <a:rPr lang="en-US" sz="1800" dirty="0"/>
              <a:t>.</a:t>
            </a:r>
          </a:p>
          <a:p>
            <a:r>
              <a:rPr lang="en-US" sz="1800" dirty="0"/>
              <a:t>You </a:t>
            </a:r>
            <a:r>
              <a:rPr lang="en-US" sz="1800" b="1" dirty="0"/>
              <a:t>may need to use </a:t>
            </a:r>
            <a:r>
              <a:rPr lang="en-US" sz="1800" b="1" dirty="0">
                <a:solidFill>
                  <a:schemeClr val="accent2"/>
                </a:solidFill>
              </a:rPr>
              <a:t>doctors in its network and get approval for certain drugs</a:t>
            </a:r>
            <a:r>
              <a:rPr lang="en-US" sz="1800" b="1" dirty="0"/>
              <a:t> or services</a:t>
            </a:r>
            <a:r>
              <a:rPr lang="en-US" sz="1800" dirty="0"/>
              <a:t>. </a:t>
            </a:r>
          </a:p>
          <a:p>
            <a:r>
              <a:rPr lang="en-US" sz="1800" dirty="0"/>
              <a:t>Usually have different out-of-pocket costs than Original Medicare, including a limit on out-of-pocket costs.</a:t>
            </a:r>
          </a:p>
          <a:p>
            <a:r>
              <a:rPr lang="en-US" sz="1800" i="1" dirty="0"/>
              <a:t>Medigap coverage is not available</a:t>
            </a:r>
            <a:r>
              <a:rPr lang="en-US" sz="1800" dirty="0"/>
              <a:t>.</a:t>
            </a:r>
          </a:p>
          <a:p>
            <a:r>
              <a:rPr lang="en-US" sz="1800" dirty="0"/>
              <a:t>Most plans offer extra benefits that Original Medicare doesn’t cover— like vision, hearing, dental, and more.</a:t>
            </a:r>
          </a:p>
        </p:txBody>
      </p:sp>
      <p:sp>
        <p:nvSpPr>
          <p:cNvPr id="4" name="Slide Number Placeholder 5">
            <a:extLst>
              <a:ext uri="{FF2B5EF4-FFF2-40B4-BE49-F238E27FC236}">
                <a16:creationId xmlns:a16="http://schemas.microsoft.com/office/drawing/2014/main" id="{DAE8DF96-8F5D-3E42-AD8B-4DC64C0BEC0B}"/>
              </a:ext>
            </a:extLst>
          </p:cNvPr>
          <p:cNvSpPr>
            <a:spLocks noGrp="1"/>
          </p:cNvSpPr>
          <p:nvPr>
            <p:ph type="sldNum" sz="quarter" idx="12"/>
          </p:nvPr>
        </p:nvSpPr>
        <p:spPr/>
        <p:txBody>
          <a:bodyPr/>
          <a:lstStyle/>
          <a:p>
            <a:fld id="{B45C9144-B389-4351-A733-C6819A670BC7}" type="slidenum">
              <a:rPr lang="en-US" smtClean="0"/>
              <a:pPr/>
              <a:t>3</a:t>
            </a:fld>
            <a:endParaRPr lang="en-US" dirty="0"/>
          </a:p>
        </p:txBody>
      </p:sp>
    </p:spTree>
    <p:extLst>
      <p:ext uri="{BB962C8B-B14F-4D97-AF65-F5344CB8AC3E}">
        <p14:creationId xmlns:p14="http://schemas.microsoft.com/office/powerpoint/2010/main" val="403493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43A5A-E7F5-0B76-BBCE-4DF2B6E927FC}"/>
              </a:ext>
            </a:extLst>
          </p:cNvPr>
          <p:cNvSpPr>
            <a:spLocks noGrp="1"/>
          </p:cNvSpPr>
          <p:nvPr>
            <p:ph type="title"/>
          </p:nvPr>
        </p:nvSpPr>
        <p:spPr/>
        <p:txBody>
          <a:bodyPr>
            <a:noAutofit/>
          </a:bodyPr>
          <a:lstStyle/>
          <a:p>
            <a:r>
              <a:rPr lang="en-US" sz="2800" dirty="0"/>
              <a:t>Doctor and Hospital Coverage</a:t>
            </a:r>
          </a:p>
        </p:txBody>
      </p:sp>
      <p:pic>
        <p:nvPicPr>
          <p:cNvPr id="11" name="Picture 10" descr="A close-up of a white and blue chart&#10;&#10;AI-generated content may be incorrect.">
            <a:extLst>
              <a:ext uri="{FF2B5EF4-FFF2-40B4-BE49-F238E27FC236}">
                <a16:creationId xmlns:a16="http://schemas.microsoft.com/office/drawing/2014/main" id="{A0A42B22-85DC-FCDF-E46F-F52BD66B03E5}"/>
              </a:ext>
            </a:extLst>
          </p:cNvPr>
          <p:cNvPicPr>
            <a:picLocks noChangeAspect="1"/>
          </p:cNvPicPr>
          <p:nvPr/>
        </p:nvPicPr>
        <p:blipFill>
          <a:blip r:embed="rId2"/>
          <a:stretch>
            <a:fillRect/>
          </a:stretch>
        </p:blipFill>
        <p:spPr>
          <a:xfrm>
            <a:off x="493459" y="1449659"/>
            <a:ext cx="10668503" cy="3769112"/>
          </a:xfrm>
          <a:prstGeom prst="rect">
            <a:avLst/>
          </a:prstGeom>
        </p:spPr>
      </p:pic>
    </p:spTree>
    <p:extLst>
      <p:ext uri="{BB962C8B-B14F-4D97-AF65-F5344CB8AC3E}">
        <p14:creationId xmlns:p14="http://schemas.microsoft.com/office/powerpoint/2010/main" val="219024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9225-B06C-754C-3296-FFB3449B0D09}"/>
              </a:ext>
            </a:extLst>
          </p:cNvPr>
          <p:cNvSpPr>
            <a:spLocks noGrp="1"/>
          </p:cNvSpPr>
          <p:nvPr>
            <p:ph type="title"/>
          </p:nvPr>
        </p:nvSpPr>
        <p:spPr/>
        <p:txBody>
          <a:bodyPr>
            <a:normAutofit/>
          </a:bodyPr>
          <a:lstStyle/>
          <a:p>
            <a:r>
              <a:rPr lang="en-US" sz="2800" dirty="0"/>
              <a:t>Cost</a:t>
            </a:r>
          </a:p>
        </p:txBody>
      </p:sp>
      <p:pic>
        <p:nvPicPr>
          <p:cNvPr id="6" name="Picture 5">
            <a:extLst>
              <a:ext uri="{FF2B5EF4-FFF2-40B4-BE49-F238E27FC236}">
                <a16:creationId xmlns:a16="http://schemas.microsoft.com/office/drawing/2014/main" id="{693D8A38-B7A3-A0C3-B290-3008FF997DC0}"/>
              </a:ext>
            </a:extLst>
          </p:cNvPr>
          <p:cNvPicPr>
            <a:picLocks noChangeAspect="1"/>
          </p:cNvPicPr>
          <p:nvPr/>
        </p:nvPicPr>
        <p:blipFill>
          <a:blip r:embed="rId2"/>
          <a:stretch>
            <a:fillRect/>
          </a:stretch>
        </p:blipFill>
        <p:spPr>
          <a:xfrm>
            <a:off x="625620" y="1035978"/>
            <a:ext cx="4848069" cy="535827"/>
          </a:xfrm>
          <a:prstGeom prst="rect">
            <a:avLst/>
          </a:prstGeom>
        </p:spPr>
      </p:pic>
      <p:graphicFrame>
        <p:nvGraphicFramePr>
          <p:cNvPr id="7" name="Table 6">
            <a:extLst>
              <a:ext uri="{FF2B5EF4-FFF2-40B4-BE49-F238E27FC236}">
                <a16:creationId xmlns:a16="http://schemas.microsoft.com/office/drawing/2014/main" id="{04EE9EB4-2C8E-00AC-FB1D-AFF1A540BD7D}"/>
              </a:ext>
            </a:extLst>
          </p:cNvPr>
          <p:cNvGraphicFramePr>
            <a:graphicFrameLocks noGrp="1"/>
          </p:cNvGraphicFramePr>
          <p:nvPr>
            <p:extLst>
              <p:ext uri="{D42A27DB-BD31-4B8C-83A1-F6EECF244321}">
                <p14:modId xmlns:p14="http://schemas.microsoft.com/office/powerpoint/2010/main" val="1593181860"/>
              </p:ext>
            </p:extLst>
          </p:nvPr>
        </p:nvGraphicFramePr>
        <p:xfrm>
          <a:off x="720488" y="1519123"/>
          <a:ext cx="4753202" cy="4023360"/>
        </p:xfrm>
        <a:graphic>
          <a:graphicData uri="http://schemas.openxmlformats.org/drawingml/2006/table">
            <a:tbl>
              <a:tblPr firstRow="1" bandRow="1">
                <a:tableStyleId>{2D5ABB26-0587-4C30-8999-92F81FD0307C}</a:tableStyleId>
              </a:tblPr>
              <a:tblGrid>
                <a:gridCol w="4753202">
                  <a:extLst>
                    <a:ext uri="{9D8B030D-6E8A-4147-A177-3AD203B41FA5}">
                      <a16:colId xmlns:a16="http://schemas.microsoft.com/office/drawing/2014/main" val="2280720322"/>
                    </a:ext>
                  </a:extLst>
                </a:gridCol>
              </a:tblGrid>
              <a:tr h="370840">
                <a:tc>
                  <a:txBody>
                    <a:bodyPr/>
                    <a:lstStyle/>
                    <a:p>
                      <a:r>
                        <a:rPr lang="en-US" sz="1600" dirty="0"/>
                        <a:t>For Part B-covered services, </a:t>
                      </a:r>
                      <a:r>
                        <a:rPr lang="en-US" sz="1600" b="1" dirty="0"/>
                        <a:t>you usually pay 20% of the </a:t>
                      </a:r>
                      <a:r>
                        <a:rPr lang="en-US" sz="1600" b="1" dirty="0">
                          <a:solidFill>
                            <a:schemeClr val="accent2"/>
                          </a:solidFill>
                        </a:rPr>
                        <a:t>Medicare-approved amount </a:t>
                      </a:r>
                      <a:r>
                        <a:rPr lang="en-US" sz="1600" dirty="0"/>
                        <a:t>after you meet your deductible. This amount is called </a:t>
                      </a:r>
                      <a:r>
                        <a:rPr lang="en-US" sz="1600" dirty="0">
                          <a:solidFill>
                            <a:schemeClr val="accent2"/>
                          </a:solidFill>
                        </a:rPr>
                        <a:t>coinsurance</a:t>
                      </a:r>
                      <a:r>
                        <a:rPr lang="en-US" sz="1600" dirty="0"/>
                        <a:t>. </a:t>
                      </a:r>
                      <a:r>
                        <a:rPr lang="en-US" sz="1600" dirty="0">
                          <a:solidFill>
                            <a:schemeClr val="accent2"/>
                          </a:solidFill>
                        </a:rPr>
                        <a:t>(</a:t>
                      </a:r>
                      <a:r>
                        <a:rPr lang="en-US" sz="1600" b="1" i="1" dirty="0">
                          <a:solidFill>
                            <a:schemeClr val="accent2"/>
                          </a:solidFill>
                        </a:rPr>
                        <a:t>If you have a Medigap plan, it covers this 20%) so you pay zero.)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556973"/>
                  </a:ext>
                </a:extLst>
              </a:tr>
              <a:tr h="370840">
                <a:tc>
                  <a:txBody>
                    <a:bodyPr/>
                    <a:lstStyle/>
                    <a:p>
                      <a:r>
                        <a:rPr lang="en-US" sz="1600" dirty="0"/>
                        <a:t>You </a:t>
                      </a:r>
                      <a:r>
                        <a:rPr lang="en-US" sz="1600" b="1" dirty="0"/>
                        <a:t>pay the monthly </a:t>
                      </a:r>
                      <a:r>
                        <a:rPr lang="en-US" sz="1600" b="1" dirty="0">
                          <a:solidFill>
                            <a:schemeClr val="accent2"/>
                          </a:solidFill>
                        </a:rPr>
                        <a:t>premium </a:t>
                      </a:r>
                      <a:r>
                        <a:rPr lang="en-US" sz="1600" b="1" dirty="0"/>
                        <a:t>for Part B </a:t>
                      </a:r>
                      <a:r>
                        <a:rPr lang="en-US" sz="1600" dirty="0"/>
                        <a:t>(</a:t>
                      </a:r>
                      <a:r>
                        <a:rPr lang="en-US" sz="1600" b="1" dirty="0"/>
                        <a:t>and any IRMAA tax</a:t>
                      </a:r>
                      <a:r>
                        <a:rPr lang="en-US" sz="1600" dirty="0"/>
                        <a:t>). If you choose to join a Medicare drug plan, you may pay a separate premium for your Medicare drug coverage (Part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158117"/>
                  </a:ext>
                </a:extLst>
              </a:tr>
              <a:tr h="370840">
                <a:tc>
                  <a:txBody>
                    <a:bodyPr/>
                    <a:lstStyle/>
                    <a:p>
                      <a:r>
                        <a:rPr lang="en-US" sz="1600" dirty="0"/>
                        <a:t>There is </a:t>
                      </a:r>
                      <a:r>
                        <a:rPr lang="en-US" sz="1600" b="1" dirty="0"/>
                        <a:t>no yearly limit </a:t>
                      </a:r>
                      <a:r>
                        <a:rPr lang="en-US" sz="1600" dirty="0"/>
                        <a:t>on what you pay out-of-pocket, unless you have a Medicare Supplement (Medigap) plan or Medicaid, employer, retiree, or union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12015"/>
                  </a:ext>
                </a:extLst>
              </a:tr>
              <a:tr h="370840">
                <a:tc>
                  <a:txBody>
                    <a:bodyPr/>
                    <a:lstStyle/>
                    <a:p>
                      <a:r>
                        <a:rPr lang="en-US" sz="1600" dirty="0"/>
                        <a:t>You can </a:t>
                      </a:r>
                      <a:r>
                        <a:rPr lang="en-US" sz="1600" b="1" dirty="0"/>
                        <a:t>choose to buy </a:t>
                      </a:r>
                      <a:r>
                        <a:rPr lang="en-US" sz="1600" b="1" dirty="0">
                          <a:solidFill>
                            <a:schemeClr val="accent2"/>
                          </a:solidFill>
                        </a:rPr>
                        <a:t>Medigap</a:t>
                      </a:r>
                      <a:r>
                        <a:rPr lang="en-US" sz="1600" b="1" dirty="0"/>
                        <a:t> </a:t>
                      </a:r>
                      <a:r>
                        <a:rPr lang="en-US" sz="1600" dirty="0"/>
                        <a:t>to help pay your out-of-pocket costs that Medicare doesn’t 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873662"/>
                  </a:ext>
                </a:extLst>
              </a:tr>
            </a:tbl>
          </a:graphicData>
        </a:graphic>
      </p:graphicFrame>
      <p:graphicFrame>
        <p:nvGraphicFramePr>
          <p:cNvPr id="8" name="Table 7">
            <a:extLst>
              <a:ext uri="{FF2B5EF4-FFF2-40B4-BE49-F238E27FC236}">
                <a16:creationId xmlns:a16="http://schemas.microsoft.com/office/drawing/2014/main" id="{D4756C36-6A1C-5480-8E1B-EA5BE7080868}"/>
              </a:ext>
            </a:extLst>
          </p:cNvPr>
          <p:cNvGraphicFramePr>
            <a:graphicFrameLocks noGrp="1"/>
          </p:cNvGraphicFramePr>
          <p:nvPr>
            <p:extLst>
              <p:ext uri="{D42A27DB-BD31-4B8C-83A1-F6EECF244321}">
                <p14:modId xmlns:p14="http://schemas.microsoft.com/office/powerpoint/2010/main" val="290336694"/>
              </p:ext>
            </p:extLst>
          </p:nvPr>
        </p:nvGraphicFramePr>
        <p:xfrm>
          <a:off x="5568557" y="1503691"/>
          <a:ext cx="5829186" cy="4023360"/>
        </p:xfrm>
        <a:graphic>
          <a:graphicData uri="http://schemas.openxmlformats.org/drawingml/2006/table">
            <a:tbl>
              <a:tblPr firstRow="1" bandRow="1">
                <a:tableStyleId>{2D5ABB26-0587-4C30-8999-92F81FD0307C}</a:tableStyleId>
              </a:tblPr>
              <a:tblGrid>
                <a:gridCol w="5829186">
                  <a:extLst>
                    <a:ext uri="{9D8B030D-6E8A-4147-A177-3AD203B41FA5}">
                      <a16:colId xmlns:a16="http://schemas.microsoft.com/office/drawing/2014/main" val="2280720322"/>
                    </a:ext>
                  </a:extLst>
                </a:gridCol>
              </a:tblGrid>
              <a:tr h="370840">
                <a:tc>
                  <a:txBody>
                    <a:bodyPr/>
                    <a:lstStyle/>
                    <a:p>
                      <a:r>
                        <a:rPr lang="en-US" sz="1600" b="1" dirty="0"/>
                        <a:t>Out-of-pocket costs vary</a:t>
                      </a:r>
                      <a:r>
                        <a:rPr lang="en-US" sz="1600" dirty="0"/>
                        <a:t>. Plans may have different out-of-pocket costs for certain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5F9"/>
                    </a:solidFill>
                  </a:tcPr>
                </a:tc>
                <a:extLst>
                  <a:ext uri="{0D108BD9-81ED-4DB2-BD59-A6C34878D82A}">
                    <a16:rowId xmlns:a16="http://schemas.microsoft.com/office/drawing/2014/main" val="3163556973"/>
                  </a:ext>
                </a:extLst>
              </a:tr>
              <a:tr h="370840">
                <a:tc>
                  <a:txBody>
                    <a:bodyPr/>
                    <a:lstStyle/>
                    <a:p>
                      <a:r>
                        <a:rPr lang="en-US" sz="1600" dirty="0"/>
                        <a:t>You </a:t>
                      </a:r>
                      <a:r>
                        <a:rPr lang="en-US" sz="1600" b="1" dirty="0"/>
                        <a:t>pay the monthly Part B </a:t>
                      </a:r>
                      <a:r>
                        <a:rPr lang="en-US" sz="1600" b="1" dirty="0">
                          <a:solidFill>
                            <a:schemeClr val="accent2"/>
                          </a:solidFill>
                        </a:rPr>
                        <a:t>premium</a:t>
                      </a:r>
                      <a:r>
                        <a:rPr lang="en-US" sz="1600" b="1" dirty="0"/>
                        <a:t> (any any IRMAA tax) </a:t>
                      </a:r>
                      <a:r>
                        <a:rPr lang="en-US" sz="1600" dirty="0"/>
                        <a:t>and may also have to pay the </a:t>
                      </a:r>
                      <a:r>
                        <a:rPr lang="en-US" sz="1600" b="1" dirty="0"/>
                        <a:t>plan’s premium</a:t>
                      </a:r>
                      <a:r>
                        <a:rPr lang="en-US" sz="1600" dirty="0"/>
                        <a:t>. Some plans may have a $0 premium and may help pay all or part of your Part B premium. Most plans include Medicare drug coverage (Part D), so you don’t have a separate Part D premium.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5F9"/>
                    </a:solidFill>
                  </a:tcPr>
                </a:tc>
                <a:extLst>
                  <a:ext uri="{0D108BD9-81ED-4DB2-BD59-A6C34878D82A}">
                    <a16:rowId xmlns:a16="http://schemas.microsoft.com/office/drawing/2014/main" val="1298158117"/>
                  </a:ext>
                </a:extLst>
              </a:tr>
              <a:tr h="370840">
                <a:tc>
                  <a:txBody>
                    <a:bodyPr/>
                    <a:lstStyle/>
                    <a:p>
                      <a:r>
                        <a:rPr lang="en-US" sz="1600" dirty="0"/>
                        <a:t>Plan </a:t>
                      </a:r>
                      <a:r>
                        <a:rPr lang="en-US" sz="1600" b="1" dirty="0"/>
                        <a:t>have a yearly limit </a:t>
                      </a:r>
                      <a:r>
                        <a:rPr lang="en-US" sz="1600" dirty="0"/>
                        <a:t>on what you pay for covered Medicare services (which may include different limits for in-network and out-of-network services). Once you reach your plan’s limit, you’ll pay nothing for covered services for the rest of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5F9"/>
                    </a:solidFill>
                  </a:tcPr>
                </a:tc>
                <a:extLst>
                  <a:ext uri="{0D108BD9-81ED-4DB2-BD59-A6C34878D82A}">
                    <a16:rowId xmlns:a16="http://schemas.microsoft.com/office/drawing/2014/main" val="485712015"/>
                  </a:ext>
                </a:extLst>
              </a:tr>
              <a:tr h="370840">
                <a:tc>
                  <a:txBody>
                    <a:bodyPr/>
                    <a:lstStyle/>
                    <a:p>
                      <a:r>
                        <a:rPr lang="en-US" sz="1600" dirty="0"/>
                        <a:t>You </a:t>
                      </a:r>
                      <a:r>
                        <a:rPr lang="en-US" sz="1600" b="1" dirty="0"/>
                        <a:t>cannot buy Medigap </a:t>
                      </a:r>
                      <a:r>
                        <a:rPr lang="en-US" sz="1600" dirty="0"/>
                        <a:t>to cover your out-of-pocket costs. However, you may e able to use coverage from a current or former employer or union, or Medicaid (if you qualify).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5F9"/>
                    </a:solidFill>
                  </a:tcPr>
                </a:tc>
                <a:extLst>
                  <a:ext uri="{0D108BD9-81ED-4DB2-BD59-A6C34878D82A}">
                    <a16:rowId xmlns:a16="http://schemas.microsoft.com/office/drawing/2014/main" val="1315873662"/>
                  </a:ext>
                </a:extLst>
              </a:tr>
            </a:tbl>
          </a:graphicData>
        </a:graphic>
      </p:graphicFrame>
      <p:pic>
        <p:nvPicPr>
          <p:cNvPr id="10" name="Picture 9" descr="A blue and white rectangle with text&#10;&#10;AI-generated content may be incorrect.">
            <a:extLst>
              <a:ext uri="{FF2B5EF4-FFF2-40B4-BE49-F238E27FC236}">
                <a16:creationId xmlns:a16="http://schemas.microsoft.com/office/drawing/2014/main" id="{441EE73F-98AA-832A-E214-16B41648CDE1}"/>
              </a:ext>
            </a:extLst>
          </p:cNvPr>
          <p:cNvPicPr>
            <a:picLocks noChangeAspect="1"/>
          </p:cNvPicPr>
          <p:nvPr/>
        </p:nvPicPr>
        <p:blipFill>
          <a:blip r:embed="rId3"/>
          <a:stretch>
            <a:fillRect/>
          </a:stretch>
        </p:blipFill>
        <p:spPr>
          <a:xfrm>
            <a:off x="5568556" y="1023162"/>
            <a:ext cx="5325251" cy="504622"/>
          </a:xfrm>
          <a:prstGeom prst="rect">
            <a:avLst/>
          </a:prstGeom>
        </p:spPr>
      </p:pic>
      <p:sp>
        <p:nvSpPr>
          <p:cNvPr id="11" name="TextBox 10">
            <a:extLst>
              <a:ext uri="{FF2B5EF4-FFF2-40B4-BE49-F238E27FC236}">
                <a16:creationId xmlns:a16="http://schemas.microsoft.com/office/drawing/2014/main" id="{0220E457-BC42-A8DB-6DCC-818B0A3D0466}"/>
              </a:ext>
            </a:extLst>
          </p:cNvPr>
          <p:cNvSpPr txBox="1"/>
          <p:nvPr/>
        </p:nvSpPr>
        <p:spPr>
          <a:xfrm>
            <a:off x="716923" y="5579733"/>
            <a:ext cx="9499277" cy="877163"/>
          </a:xfrm>
          <a:prstGeom prst="rect">
            <a:avLst/>
          </a:prstGeom>
          <a:solidFill>
            <a:schemeClr val="accent2"/>
          </a:solidFill>
        </p:spPr>
        <p:txBody>
          <a:bodyPr wrap="square" rtlCol="0">
            <a:spAutoFit/>
          </a:bodyPr>
          <a:lstStyle/>
          <a:p>
            <a:r>
              <a:rPr lang="en-US" sz="1700" b="1" dirty="0">
                <a:solidFill>
                  <a:schemeClr val="bg1"/>
                </a:solidFill>
              </a:rPr>
              <a:t>2026 Standard monthly premium:</a:t>
            </a:r>
            <a:r>
              <a:rPr lang="en-US" sz="1700" dirty="0">
                <a:solidFill>
                  <a:schemeClr val="bg1"/>
                </a:solidFill>
              </a:rPr>
              <a:t> $206.50</a:t>
            </a:r>
          </a:p>
          <a:p>
            <a:r>
              <a:rPr lang="en-US" sz="1700" b="1" dirty="0">
                <a:solidFill>
                  <a:schemeClr val="bg1"/>
                </a:solidFill>
              </a:rPr>
              <a:t>2026 Annual deductible:</a:t>
            </a:r>
            <a:r>
              <a:rPr lang="en-US" sz="1700" dirty="0">
                <a:solidFill>
                  <a:schemeClr val="bg1"/>
                </a:solidFill>
              </a:rPr>
              <a:t> Estimated at $288</a:t>
            </a:r>
          </a:p>
          <a:p>
            <a:r>
              <a:rPr lang="en-US" sz="1700" b="1" dirty="0">
                <a:solidFill>
                  <a:schemeClr val="bg1"/>
                </a:solidFill>
              </a:rPr>
              <a:t>IRMAA:</a:t>
            </a:r>
            <a:r>
              <a:rPr lang="en-US" sz="1700" dirty="0">
                <a:solidFill>
                  <a:schemeClr val="bg1"/>
                </a:solidFill>
              </a:rPr>
              <a:t> Higher-income individuals will pay a higher premium based on their 2024 tax return.</a:t>
            </a:r>
          </a:p>
        </p:txBody>
      </p:sp>
    </p:spTree>
    <p:extLst>
      <p:ext uri="{BB962C8B-B14F-4D97-AF65-F5344CB8AC3E}">
        <p14:creationId xmlns:p14="http://schemas.microsoft.com/office/powerpoint/2010/main" val="307237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0647-4402-5B4B-9706-D27518278419}"/>
              </a:ext>
            </a:extLst>
          </p:cNvPr>
          <p:cNvSpPr>
            <a:spLocks noGrp="1"/>
          </p:cNvSpPr>
          <p:nvPr>
            <p:ph type="title"/>
          </p:nvPr>
        </p:nvSpPr>
        <p:spPr/>
        <p:txBody>
          <a:bodyPr>
            <a:normAutofit/>
          </a:bodyPr>
          <a:lstStyle/>
          <a:p>
            <a:r>
              <a:rPr lang="en-US" sz="2800" dirty="0"/>
              <a:t>Services Covered</a:t>
            </a:r>
          </a:p>
        </p:txBody>
      </p:sp>
      <p:pic>
        <p:nvPicPr>
          <p:cNvPr id="4" name="Picture 3" descr="A close-up of a list of medical services&#10;&#10;AI-generated content may be incorrect.">
            <a:extLst>
              <a:ext uri="{FF2B5EF4-FFF2-40B4-BE49-F238E27FC236}">
                <a16:creationId xmlns:a16="http://schemas.microsoft.com/office/drawing/2014/main" id="{C7B82E21-7BC8-8DA0-6451-E37F775F8A0A}"/>
              </a:ext>
            </a:extLst>
          </p:cNvPr>
          <p:cNvPicPr>
            <a:picLocks noChangeAspect="1"/>
          </p:cNvPicPr>
          <p:nvPr/>
        </p:nvPicPr>
        <p:blipFill>
          <a:blip r:embed="rId2"/>
          <a:stretch>
            <a:fillRect/>
          </a:stretch>
        </p:blipFill>
        <p:spPr>
          <a:xfrm>
            <a:off x="825189" y="1073508"/>
            <a:ext cx="10273833" cy="4591312"/>
          </a:xfrm>
          <a:prstGeom prst="rect">
            <a:avLst/>
          </a:prstGeom>
        </p:spPr>
      </p:pic>
      <p:pic>
        <p:nvPicPr>
          <p:cNvPr id="3" name="Picture 2" descr="A close-up of a book cover&#10;&#10;AI-generated content may be incorrect.">
            <a:extLst>
              <a:ext uri="{FF2B5EF4-FFF2-40B4-BE49-F238E27FC236}">
                <a16:creationId xmlns:a16="http://schemas.microsoft.com/office/drawing/2014/main" id="{9DA483A9-B7C4-D389-42A5-BF38D4ADDDAF}"/>
              </a:ext>
            </a:extLst>
          </p:cNvPr>
          <p:cNvPicPr>
            <a:picLocks noChangeAspect="1"/>
          </p:cNvPicPr>
          <p:nvPr/>
        </p:nvPicPr>
        <p:blipFill>
          <a:blip r:embed="rId3"/>
          <a:stretch>
            <a:fillRect/>
          </a:stretch>
        </p:blipFill>
        <p:spPr>
          <a:xfrm rot="1364222">
            <a:off x="4442104" y="5205544"/>
            <a:ext cx="1383222" cy="1679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739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3D3B-5910-182B-BB3A-7AE52DA6846C}"/>
              </a:ext>
            </a:extLst>
          </p:cNvPr>
          <p:cNvSpPr>
            <a:spLocks noGrp="1"/>
          </p:cNvSpPr>
          <p:nvPr>
            <p:ph type="title"/>
          </p:nvPr>
        </p:nvSpPr>
        <p:spPr/>
        <p:txBody>
          <a:bodyPr>
            <a:normAutofit/>
          </a:bodyPr>
          <a:lstStyle/>
          <a:p>
            <a:r>
              <a:rPr lang="en-US" sz="2800" dirty="0"/>
              <a:t>Foreign Travel</a:t>
            </a:r>
          </a:p>
        </p:txBody>
      </p:sp>
      <p:pic>
        <p:nvPicPr>
          <p:cNvPr id="4" name="Picture 3" descr="A white and blue box with black text&#10;&#10;AI-generated content may be incorrect.">
            <a:extLst>
              <a:ext uri="{FF2B5EF4-FFF2-40B4-BE49-F238E27FC236}">
                <a16:creationId xmlns:a16="http://schemas.microsoft.com/office/drawing/2014/main" id="{387EC9CA-FC1F-E20B-C723-73585E708998}"/>
              </a:ext>
            </a:extLst>
          </p:cNvPr>
          <p:cNvPicPr>
            <a:picLocks noChangeAspect="1"/>
          </p:cNvPicPr>
          <p:nvPr/>
        </p:nvPicPr>
        <p:blipFill>
          <a:blip r:embed="rId2"/>
          <a:stretch>
            <a:fillRect/>
          </a:stretch>
        </p:blipFill>
        <p:spPr>
          <a:xfrm>
            <a:off x="625621" y="1137425"/>
            <a:ext cx="10214953" cy="2096429"/>
          </a:xfrm>
          <a:prstGeom prst="rect">
            <a:avLst/>
          </a:prstGeom>
        </p:spPr>
      </p:pic>
      <p:pic>
        <p:nvPicPr>
          <p:cNvPr id="3" name="Picture 2" descr="A close-up of a book cover&#10;&#10;AI-generated content may be incorrect.">
            <a:extLst>
              <a:ext uri="{FF2B5EF4-FFF2-40B4-BE49-F238E27FC236}">
                <a16:creationId xmlns:a16="http://schemas.microsoft.com/office/drawing/2014/main" id="{E4D56A72-A374-D8C6-668C-D6D2BC34C3E1}"/>
              </a:ext>
            </a:extLst>
          </p:cNvPr>
          <p:cNvPicPr>
            <a:picLocks noChangeAspect="1"/>
          </p:cNvPicPr>
          <p:nvPr/>
        </p:nvPicPr>
        <p:blipFill>
          <a:blip r:embed="rId3"/>
          <a:stretch>
            <a:fillRect/>
          </a:stretch>
        </p:blipFill>
        <p:spPr>
          <a:xfrm rot="1364222">
            <a:off x="4507340" y="3709370"/>
            <a:ext cx="2074144" cy="2518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867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7FD2-0E73-F742-94D9-B7EC233D54B6}"/>
              </a:ext>
            </a:extLst>
          </p:cNvPr>
          <p:cNvSpPr>
            <a:spLocks noGrp="1"/>
          </p:cNvSpPr>
          <p:nvPr>
            <p:ph type="title"/>
          </p:nvPr>
        </p:nvSpPr>
        <p:spPr>
          <a:xfrm>
            <a:off x="631070" y="379809"/>
            <a:ext cx="10691686" cy="556489"/>
          </a:xfrm>
        </p:spPr>
        <p:txBody>
          <a:bodyPr>
            <a:normAutofit fontScale="90000"/>
          </a:bodyPr>
          <a:lstStyle/>
          <a:p>
            <a:r>
              <a:rPr lang="en-US" dirty="0"/>
              <a:t>Biggest Differences Between Original Medicare and Medicare Advantage</a:t>
            </a:r>
          </a:p>
        </p:txBody>
      </p:sp>
      <p:sp>
        <p:nvSpPr>
          <p:cNvPr id="3" name="Text Placeholder 2">
            <a:extLst>
              <a:ext uri="{FF2B5EF4-FFF2-40B4-BE49-F238E27FC236}">
                <a16:creationId xmlns:a16="http://schemas.microsoft.com/office/drawing/2014/main" id="{E510C149-C626-074F-9F68-C94569FE2781}"/>
              </a:ext>
            </a:extLst>
          </p:cNvPr>
          <p:cNvSpPr>
            <a:spLocks noGrp="1"/>
          </p:cNvSpPr>
          <p:nvPr>
            <p:ph type="body" idx="1"/>
          </p:nvPr>
        </p:nvSpPr>
        <p:spPr>
          <a:xfrm>
            <a:off x="631070" y="936448"/>
            <a:ext cx="5103686" cy="576262"/>
          </a:xfrm>
        </p:spPr>
        <p:txBody>
          <a:bodyPr/>
          <a:lstStyle/>
          <a:p>
            <a:r>
              <a:rPr lang="en-US" sz="2000" b="1" u="sng" dirty="0">
                <a:solidFill>
                  <a:schemeClr val="accent2"/>
                </a:solidFill>
              </a:rPr>
              <a:t>Original Medicare + </a:t>
            </a:r>
            <a:r>
              <a:rPr lang="en-US" sz="2000" b="1" u="sng" dirty="0" err="1">
                <a:solidFill>
                  <a:schemeClr val="accent2"/>
                </a:solidFill>
              </a:rPr>
              <a:t>MediGap</a:t>
            </a:r>
            <a:r>
              <a:rPr lang="en-US" sz="2000" b="1" u="sng" dirty="0">
                <a:solidFill>
                  <a:schemeClr val="accent2"/>
                </a:solidFill>
              </a:rPr>
              <a:t> + Drug Plan</a:t>
            </a:r>
          </a:p>
        </p:txBody>
      </p:sp>
      <p:sp>
        <p:nvSpPr>
          <p:cNvPr id="4" name="Content Placeholder 3">
            <a:extLst>
              <a:ext uri="{FF2B5EF4-FFF2-40B4-BE49-F238E27FC236}">
                <a16:creationId xmlns:a16="http://schemas.microsoft.com/office/drawing/2014/main" id="{D38F8242-2A72-054E-BFE0-7A5EAC38F9AB}"/>
              </a:ext>
            </a:extLst>
          </p:cNvPr>
          <p:cNvSpPr>
            <a:spLocks noGrp="1"/>
          </p:cNvSpPr>
          <p:nvPr>
            <p:ph sz="half" idx="2"/>
          </p:nvPr>
        </p:nvSpPr>
        <p:spPr>
          <a:xfrm>
            <a:off x="631069" y="1512710"/>
            <a:ext cx="5103685" cy="4009298"/>
          </a:xfrm>
        </p:spPr>
        <p:txBody>
          <a:bodyPr>
            <a:normAutofit fontScale="85000" lnSpcReduction="20000"/>
          </a:bodyPr>
          <a:lstStyle/>
          <a:p>
            <a:pPr>
              <a:buSzPct val="90000"/>
              <a:buFont typeface="System Font Regular"/>
              <a:buChar char="✅"/>
            </a:pPr>
            <a:r>
              <a:rPr lang="en-US" sz="1800" dirty="0"/>
              <a:t>Any doctor </a:t>
            </a:r>
          </a:p>
          <a:p>
            <a:pPr lvl="1"/>
            <a:r>
              <a:rPr lang="en-US" sz="1600" b="1" dirty="0">
                <a:solidFill>
                  <a:schemeClr val="accent2"/>
                </a:solidFill>
              </a:rPr>
              <a:t>No referral needed for specialis</a:t>
            </a:r>
            <a:r>
              <a:rPr lang="en-US" sz="1600" dirty="0"/>
              <a:t>t</a:t>
            </a:r>
          </a:p>
          <a:p>
            <a:pPr>
              <a:buSzPct val="90000"/>
              <a:buFont typeface="System Font Regular"/>
              <a:buChar char="✅"/>
            </a:pPr>
            <a:r>
              <a:rPr lang="en-US" sz="1800" dirty="0"/>
              <a:t>Any hospital or nursing home</a:t>
            </a:r>
          </a:p>
          <a:p>
            <a:pPr lvl="1"/>
            <a:r>
              <a:rPr lang="en-US" sz="1600" dirty="0"/>
              <a:t>Easier to get admitted to your choice of nursing home if rehab is needed</a:t>
            </a:r>
          </a:p>
          <a:p>
            <a:pPr>
              <a:buSzPct val="90000"/>
              <a:buFont typeface="System Font Regular"/>
              <a:buChar char="✅"/>
            </a:pPr>
            <a:r>
              <a:rPr lang="en-US" sz="1800" dirty="0"/>
              <a:t>Can select </a:t>
            </a:r>
            <a:r>
              <a:rPr lang="en-US" sz="1800" dirty="0" err="1"/>
              <a:t>MediGap</a:t>
            </a:r>
            <a:r>
              <a:rPr lang="en-US" sz="1800" dirty="0"/>
              <a:t> plan that best meets your needs</a:t>
            </a:r>
          </a:p>
          <a:p>
            <a:pPr lvl="1">
              <a:buSzPct val="90000"/>
            </a:pPr>
            <a:r>
              <a:rPr lang="en-US" dirty="0"/>
              <a:t>Will cover your Part A &amp; B out-of-pocket costs</a:t>
            </a:r>
          </a:p>
          <a:p>
            <a:pPr>
              <a:buSzPct val="90000"/>
              <a:buFont typeface="System Font Regular"/>
              <a:buChar char="✅"/>
            </a:pPr>
            <a:r>
              <a:rPr lang="en-US" sz="1800" dirty="0"/>
              <a:t>Can select Drug plan that best meets your needs</a:t>
            </a:r>
          </a:p>
          <a:p>
            <a:pPr>
              <a:buFont typeface="System Font Regular"/>
              <a:buChar char="❌"/>
            </a:pPr>
            <a:r>
              <a:rPr lang="en-US" sz="1800" dirty="0"/>
              <a:t>No dental, hearing or vision</a:t>
            </a:r>
          </a:p>
          <a:p>
            <a:pPr>
              <a:buFont typeface="System Font Regular"/>
              <a:buChar char="❌"/>
            </a:pPr>
            <a:r>
              <a:rPr lang="en-US" sz="1800" dirty="0"/>
              <a:t>No gym membership</a:t>
            </a:r>
          </a:p>
          <a:p>
            <a:pPr>
              <a:buFont typeface="System Font Regular"/>
              <a:buChar char="❌"/>
            </a:pPr>
            <a:r>
              <a:rPr lang="en-US" sz="1800" dirty="0"/>
              <a:t>No transportation coverage</a:t>
            </a:r>
          </a:p>
          <a:p>
            <a:pPr>
              <a:buFont typeface="System Font Regular"/>
              <a:buChar char="❌"/>
            </a:pPr>
            <a:r>
              <a:rPr lang="en-US" sz="1800" dirty="0"/>
              <a:t>No meal assistance</a:t>
            </a:r>
          </a:p>
          <a:p>
            <a:r>
              <a:rPr lang="en-US" sz="1800" dirty="0"/>
              <a:t>Optional travel abroad coverage</a:t>
            </a:r>
          </a:p>
        </p:txBody>
      </p:sp>
      <p:sp>
        <p:nvSpPr>
          <p:cNvPr id="5" name="Text Placeholder 4">
            <a:extLst>
              <a:ext uri="{FF2B5EF4-FFF2-40B4-BE49-F238E27FC236}">
                <a16:creationId xmlns:a16="http://schemas.microsoft.com/office/drawing/2014/main" id="{434519FC-8D80-664B-8430-83D29E6F4D32}"/>
              </a:ext>
            </a:extLst>
          </p:cNvPr>
          <p:cNvSpPr>
            <a:spLocks noGrp="1"/>
          </p:cNvSpPr>
          <p:nvPr>
            <p:ph type="body" sz="quarter" idx="3"/>
          </p:nvPr>
        </p:nvSpPr>
        <p:spPr>
          <a:xfrm>
            <a:off x="6340244" y="936448"/>
            <a:ext cx="5321177" cy="576262"/>
          </a:xfrm>
        </p:spPr>
        <p:txBody>
          <a:bodyPr/>
          <a:lstStyle/>
          <a:p>
            <a:r>
              <a:rPr lang="en-US" sz="2000" b="1" u="sng" dirty="0">
                <a:solidFill>
                  <a:schemeClr val="accent2"/>
                </a:solidFill>
              </a:rPr>
              <a:t>Medicare Advantage						</a:t>
            </a:r>
          </a:p>
        </p:txBody>
      </p:sp>
      <p:sp>
        <p:nvSpPr>
          <p:cNvPr id="6" name="Content Placeholder 5">
            <a:extLst>
              <a:ext uri="{FF2B5EF4-FFF2-40B4-BE49-F238E27FC236}">
                <a16:creationId xmlns:a16="http://schemas.microsoft.com/office/drawing/2014/main" id="{62D4AC85-685C-0E44-8E23-94249DC9D1CE}"/>
              </a:ext>
            </a:extLst>
          </p:cNvPr>
          <p:cNvSpPr>
            <a:spLocks noGrp="1"/>
          </p:cNvSpPr>
          <p:nvPr>
            <p:ph sz="quarter" idx="4"/>
          </p:nvPr>
        </p:nvSpPr>
        <p:spPr>
          <a:xfrm>
            <a:off x="6340245" y="1512710"/>
            <a:ext cx="5456643" cy="4359254"/>
          </a:xfrm>
        </p:spPr>
        <p:txBody>
          <a:bodyPr>
            <a:normAutofit fontScale="85000" lnSpcReduction="20000"/>
          </a:bodyPr>
          <a:lstStyle/>
          <a:p>
            <a:r>
              <a:rPr lang="en-US" sz="1800" dirty="0"/>
              <a:t>Must use in-network doctor for non-urgent care</a:t>
            </a:r>
          </a:p>
          <a:p>
            <a:pPr lvl="1"/>
            <a:r>
              <a:rPr lang="en-US" sz="1600" u="sng" dirty="0">
                <a:solidFill>
                  <a:srgbClr val="FF0000"/>
                </a:solidFill>
              </a:rPr>
              <a:t>Referral needed for specialist</a:t>
            </a:r>
          </a:p>
          <a:p>
            <a:r>
              <a:rPr lang="en-US" sz="1800" dirty="0"/>
              <a:t>Must use in-network hospital or nursing home for non-urgent care</a:t>
            </a:r>
          </a:p>
          <a:p>
            <a:pPr lvl="1"/>
            <a:r>
              <a:rPr lang="en-US" sz="1600" dirty="0"/>
              <a:t>More limited options for nursing home care if rehab is needed</a:t>
            </a:r>
          </a:p>
          <a:p>
            <a:pPr>
              <a:buFont typeface="System Font Regular"/>
              <a:buChar char="❌"/>
            </a:pPr>
            <a:r>
              <a:rPr lang="en-US" sz="1800" dirty="0"/>
              <a:t>No </a:t>
            </a:r>
            <a:r>
              <a:rPr lang="en-US" sz="1800" dirty="0" err="1"/>
              <a:t>MediGap</a:t>
            </a:r>
            <a:r>
              <a:rPr lang="en-US" sz="1800" dirty="0"/>
              <a:t> plan available                                                    </a:t>
            </a:r>
          </a:p>
          <a:p>
            <a:pPr>
              <a:buFont typeface="System Font Regular"/>
              <a:buChar char="❌"/>
            </a:pPr>
            <a:r>
              <a:rPr lang="en-US" sz="1800" dirty="0"/>
              <a:t>Must use the Drug plan offered by the plan</a:t>
            </a:r>
          </a:p>
          <a:p>
            <a:pPr>
              <a:buSzPct val="90000"/>
              <a:buFont typeface="System Font Regular"/>
              <a:buChar char="✅"/>
            </a:pPr>
            <a:r>
              <a:rPr lang="en-US" sz="1800" dirty="0"/>
              <a:t>Optional dental, hearing, vision</a:t>
            </a:r>
          </a:p>
          <a:p>
            <a:pPr>
              <a:buSzPct val="90000"/>
              <a:buFont typeface="System Font Regular"/>
              <a:buChar char="✅"/>
            </a:pPr>
            <a:r>
              <a:rPr lang="en-US" sz="1800" dirty="0"/>
              <a:t>Optional gym membership</a:t>
            </a:r>
          </a:p>
          <a:p>
            <a:pPr>
              <a:buSzPct val="90000"/>
              <a:buFont typeface="System Font Regular"/>
              <a:buChar char="✅"/>
            </a:pPr>
            <a:r>
              <a:rPr lang="en-US" sz="1800" dirty="0"/>
              <a:t>Optional transportation to doctor’s office</a:t>
            </a:r>
          </a:p>
          <a:p>
            <a:pPr>
              <a:buSzPct val="90000"/>
              <a:buFont typeface="System Font Regular"/>
              <a:buChar char="✅"/>
            </a:pPr>
            <a:r>
              <a:rPr lang="en-US" sz="1800" dirty="0"/>
              <a:t>Option meal assistance</a:t>
            </a:r>
          </a:p>
          <a:p>
            <a:pPr>
              <a:buSzPct val="90000"/>
              <a:buFont typeface="System Font Regular"/>
              <a:buChar char="❌"/>
            </a:pPr>
            <a:r>
              <a:rPr lang="en-US" sz="1800" dirty="0"/>
              <a:t>No travel abroad coverage</a:t>
            </a:r>
          </a:p>
        </p:txBody>
      </p:sp>
      <p:cxnSp>
        <p:nvCxnSpPr>
          <p:cNvPr id="8" name="Straight Connector 7">
            <a:extLst>
              <a:ext uri="{FF2B5EF4-FFF2-40B4-BE49-F238E27FC236}">
                <a16:creationId xmlns:a16="http://schemas.microsoft.com/office/drawing/2014/main" id="{C7E6C867-4E95-714F-A701-E73C22F7AA22}"/>
              </a:ext>
            </a:extLst>
          </p:cNvPr>
          <p:cNvCxnSpPr>
            <a:cxnSpLocks/>
          </p:cNvCxnSpPr>
          <p:nvPr/>
        </p:nvCxnSpPr>
        <p:spPr>
          <a:xfrm>
            <a:off x="5937402" y="1117599"/>
            <a:ext cx="60587" cy="5528183"/>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3E11F6B-CC05-424D-B7AA-3B51ADFD5B9A}"/>
              </a:ext>
            </a:extLst>
          </p:cNvPr>
          <p:cNvSpPr/>
          <p:nvPr/>
        </p:nvSpPr>
        <p:spPr>
          <a:xfrm>
            <a:off x="6340244" y="5409706"/>
            <a:ext cx="4303028" cy="77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Optional services may not be available in every zip code</a:t>
            </a:r>
          </a:p>
        </p:txBody>
      </p:sp>
      <p:sp>
        <p:nvSpPr>
          <p:cNvPr id="10" name="Rectangle 9">
            <a:extLst>
              <a:ext uri="{FF2B5EF4-FFF2-40B4-BE49-F238E27FC236}">
                <a16:creationId xmlns:a16="http://schemas.microsoft.com/office/drawing/2014/main" id="{9488E269-D0C9-7E4C-9190-5866829F21BD}"/>
              </a:ext>
            </a:extLst>
          </p:cNvPr>
          <p:cNvSpPr/>
          <p:nvPr/>
        </p:nvSpPr>
        <p:spPr>
          <a:xfrm>
            <a:off x="631070" y="5763617"/>
            <a:ext cx="46762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Medigap plans C, D, F, G, M and N generally cover some type of travel-abroad emergency help.</a:t>
            </a:r>
          </a:p>
        </p:txBody>
      </p:sp>
      <p:sp>
        <p:nvSpPr>
          <p:cNvPr id="11" name="Slide Number Placeholder 5">
            <a:extLst>
              <a:ext uri="{FF2B5EF4-FFF2-40B4-BE49-F238E27FC236}">
                <a16:creationId xmlns:a16="http://schemas.microsoft.com/office/drawing/2014/main" id="{A19137DC-6EDB-584D-BD96-E87B2F197B1C}"/>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8</a:t>
            </a:fld>
            <a:endParaRPr lang="en-US" dirty="0"/>
          </a:p>
        </p:txBody>
      </p:sp>
    </p:spTree>
    <p:extLst>
      <p:ext uri="{BB962C8B-B14F-4D97-AF65-F5344CB8AC3E}">
        <p14:creationId xmlns:p14="http://schemas.microsoft.com/office/powerpoint/2010/main" val="108716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D937-01B1-5844-A43C-77755D1ED691}"/>
              </a:ext>
            </a:extLst>
          </p:cNvPr>
          <p:cNvSpPr>
            <a:spLocks noGrp="1"/>
          </p:cNvSpPr>
          <p:nvPr>
            <p:ph type="title"/>
          </p:nvPr>
        </p:nvSpPr>
        <p:spPr/>
        <p:txBody>
          <a:bodyPr/>
          <a:lstStyle/>
          <a:p>
            <a:r>
              <a:rPr lang="en-US" dirty="0"/>
              <a:t>Selecting the Right Medicare Plan for You</a:t>
            </a:r>
          </a:p>
        </p:txBody>
      </p:sp>
      <p:sp>
        <p:nvSpPr>
          <p:cNvPr id="7" name="Content Placeholder 6">
            <a:extLst>
              <a:ext uri="{FF2B5EF4-FFF2-40B4-BE49-F238E27FC236}">
                <a16:creationId xmlns:a16="http://schemas.microsoft.com/office/drawing/2014/main" id="{222AB919-EA45-C245-A060-35A5F165A5B5}"/>
              </a:ext>
            </a:extLst>
          </p:cNvPr>
          <p:cNvSpPr>
            <a:spLocks noGrp="1"/>
          </p:cNvSpPr>
          <p:nvPr>
            <p:ph idx="1"/>
          </p:nvPr>
        </p:nvSpPr>
        <p:spPr/>
        <p:txBody>
          <a:bodyPr>
            <a:normAutofit fontScale="92500" lnSpcReduction="20000"/>
          </a:bodyPr>
          <a:lstStyle/>
          <a:p>
            <a:r>
              <a:rPr lang="en-US" dirty="0"/>
              <a:t>Initial Enrollment – </a:t>
            </a:r>
            <a:r>
              <a:rPr lang="en-US" i="1" dirty="0">
                <a:solidFill>
                  <a:schemeClr val="accent2"/>
                </a:solidFill>
              </a:rPr>
              <a:t>select a plan</a:t>
            </a:r>
          </a:p>
          <a:p>
            <a:pPr lvl="1"/>
            <a:r>
              <a:rPr lang="en-US" dirty="0"/>
              <a:t>7-month period around when you turn 65</a:t>
            </a:r>
          </a:p>
          <a:p>
            <a:pPr lvl="2"/>
            <a:r>
              <a:rPr lang="en-US" dirty="0"/>
              <a:t>3 months before, the month of your 65</a:t>
            </a:r>
            <a:r>
              <a:rPr lang="en-US" baseline="30000" dirty="0"/>
              <a:t>th</a:t>
            </a:r>
            <a:r>
              <a:rPr lang="en-US" dirty="0"/>
              <a:t> birthday, 3 months after</a:t>
            </a:r>
          </a:p>
          <a:p>
            <a:r>
              <a:rPr lang="en-US" dirty="0"/>
              <a:t>Annual Enrollment – </a:t>
            </a:r>
            <a:r>
              <a:rPr lang="en-US" i="1" dirty="0">
                <a:solidFill>
                  <a:schemeClr val="accent2"/>
                </a:solidFill>
              </a:rPr>
              <a:t>keep or change your plan – effective January 1st</a:t>
            </a:r>
          </a:p>
          <a:p>
            <a:pPr lvl="1"/>
            <a:r>
              <a:rPr lang="en-US" dirty="0"/>
              <a:t>October 15</a:t>
            </a:r>
            <a:r>
              <a:rPr lang="en-US" baseline="30000" dirty="0"/>
              <a:t>th</a:t>
            </a:r>
            <a:r>
              <a:rPr lang="en-US" dirty="0"/>
              <a:t>  to December 7</a:t>
            </a:r>
            <a:r>
              <a:rPr lang="en-US" baseline="30000" dirty="0"/>
              <a:t>th</a:t>
            </a:r>
            <a:r>
              <a:rPr lang="en-US" dirty="0"/>
              <a:t>  (each year) </a:t>
            </a:r>
          </a:p>
          <a:p>
            <a:pPr lvl="1"/>
            <a:r>
              <a:rPr lang="en-US" dirty="0"/>
              <a:t>Jan 1</a:t>
            </a:r>
            <a:r>
              <a:rPr lang="en-US" baseline="30000" dirty="0"/>
              <a:t>st</a:t>
            </a:r>
            <a:r>
              <a:rPr lang="en-US" dirty="0"/>
              <a:t> – March 31</a:t>
            </a:r>
            <a:r>
              <a:rPr lang="en-US" baseline="30000" dirty="0"/>
              <a:t>st</a:t>
            </a:r>
            <a:r>
              <a:rPr lang="en-US" dirty="0"/>
              <a:t> – if you are in a Medicare Advantage plan, you can change to                      another Medicare Advantage plan or select Original Medicare + Part D once during this period.</a:t>
            </a:r>
          </a:p>
          <a:p>
            <a:pPr lvl="2">
              <a:spcAft>
                <a:spcPts val="600"/>
              </a:spcAft>
            </a:pPr>
            <a:r>
              <a:rPr lang="en-US" dirty="0"/>
              <a:t>Be aware that if you switch from Medicare Advantage back to Original Medicare, the Medicare Supplement (Medigap) plans do not have to guarantee you cover or offer you the lowest price. They may consider pre-existing conditions during coverage determination.</a:t>
            </a:r>
          </a:p>
          <a:p>
            <a:r>
              <a:rPr lang="en-US" dirty="0"/>
              <a:t>Special Enrollment Periods – </a:t>
            </a:r>
            <a:r>
              <a:rPr lang="en-US" i="1" dirty="0">
                <a:solidFill>
                  <a:schemeClr val="accent2"/>
                </a:solidFill>
              </a:rPr>
              <a:t>change your plan</a:t>
            </a:r>
          </a:p>
          <a:p>
            <a:pPr lvl="1"/>
            <a:r>
              <a:rPr lang="en-US" u="sng" dirty="0"/>
              <a:t>Moving</a:t>
            </a:r>
            <a:r>
              <a:rPr lang="en-US" dirty="0"/>
              <a:t>: when you move to a new address that is not in your plan’s coverage area or where your plans options there are different (</a:t>
            </a:r>
            <a:r>
              <a:rPr lang="en-US" i="1" dirty="0"/>
              <a:t>important with Medicare Advantage</a:t>
            </a:r>
            <a:r>
              <a:rPr lang="en-US" dirty="0"/>
              <a:t>)</a:t>
            </a:r>
          </a:p>
          <a:p>
            <a:pPr lvl="1"/>
            <a:r>
              <a:rPr lang="en-US" u="sng" dirty="0"/>
              <a:t>Nursing homes or long-term care hospitals</a:t>
            </a:r>
            <a:r>
              <a:rPr lang="en-US" dirty="0"/>
              <a:t>:  when you enter, each month while you are living there and for 2 months after you leave</a:t>
            </a:r>
          </a:p>
          <a:p>
            <a:pPr lvl="1"/>
            <a:r>
              <a:rPr lang="en-US" u="sng" dirty="0"/>
              <a:t>Medicaid</a:t>
            </a:r>
            <a:r>
              <a:rPr lang="en-US" dirty="0"/>
              <a:t>: you become eligible</a:t>
            </a:r>
          </a:p>
          <a:p>
            <a:pPr lvl="2"/>
            <a:r>
              <a:rPr lang="en-US" dirty="0"/>
              <a:t>Can change 1 time per quarter (Jan – Mar, Apr – Jun, Jul – Sept)</a:t>
            </a:r>
          </a:p>
          <a:p>
            <a:pPr marL="457200" lvl="1" indent="0">
              <a:buNone/>
            </a:pPr>
            <a:endParaRPr lang="en-US" dirty="0"/>
          </a:p>
        </p:txBody>
      </p:sp>
      <p:sp>
        <p:nvSpPr>
          <p:cNvPr id="5" name="Slide Number Placeholder 5">
            <a:extLst>
              <a:ext uri="{FF2B5EF4-FFF2-40B4-BE49-F238E27FC236}">
                <a16:creationId xmlns:a16="http://schemas.microsoft.com/office/drawing/2014/main" id="{72255F33-ACD3-3F42-AF0F-E24B7997AFC6}"/>
              </a:ext>
            </a:extLst>
          </p:cNvPr>
          <p:cNvSpPr>
            <a:spLocks noGrp="1"/>
          </p:cNvSpPr>
          <p:nvPr>
            <p:ph type="sldNum" sz="quarter" idx="12"/>
          </p:nvPr>
        </p:nvSpPr>
        <p:spPr>
          <a:xfrm>
            <a:off x="11508661" y="6405049"/>
            <a:ext cx="683339" cy="365125"/>
          </a:xfrm>
        </p:spPr>
        <p:txBody>
          <a:bodyPr/>
          <a:lstStyle/>
          <a:p>
            <a:fld id="{B45C9144-B389-4351-A733-C6819A670BC7}" type="slidenum">
              <a:rPr lang="en-US" smtClean="0"/>
              <a:pPr/>
              <a:t>9</a:t>
            </a:fld>
            <a:endParaRPr lang="en-US" dirty="0"/>
          </a:p>
        </p:txBody>
      </p:sp>
      <p:pic>
        <p:nvPicPr>
          <p:cNvPr id="4" name="Picture 3" descr="A close-up of a book cover&#10;&#10;AI-generated content may be incorrect.">
            <a:extLst>
              <a:ext uri="{FF2B5EF4-FFF2-40B4-BE49-F238E27FC236}">
                <a16:creationId xmlns:a16="http://schemas.microsoft.com/office/drawing/2014/main" id="{5E6C32ED-BE92-8FE1-C55D-60CEB38E5AF8}"/>
              </a:ext>
            </a:extLst>
          </p:cNvPr>
          <p:cNvPicPr>
            <a:picLocks noChangeAspect="1"/>
          </p:cNvPicPr>
          <p:nvPr/>
        </p:nvPicPr>
        <p:blipFill>
          <a:blip r:embed="rId2"/>
          <a:stretch>
            <a:fillRect/>
          </a:stretch>
        </p:blipFill>
        <p:spPr>
          <a:xfrm rot="1364222">
            <a:off x="9711726" y="393067"/>
            <a:ext cx="2074144" cy="2518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867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55rs8pdDr5nBq7p2NRw"/>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18583E1BB8774487B4F25F90C379F0" ma:contentTypeVersion="12" ma:contentTypeDescription="Create a new document." ma:contentTypeScope="" ma:versionID="415adc63e9612c05fb7f72feb256837e">
  <xsd:schema xmlns:xsd="http://www.w3.org/2001/XMLSchema" xmlns:xs="http://www.w3.org/2001/XMLSchema" xmlns:p="http://schemas.microsoft.com/office/2006/metadata/properties" xmlns:ns2="4c853d03-85b6-4248-a187-9936c9cbb8c3" xmlns:ns3="5cccaa9c-36fc-4214-b04e-844fc75b7055" targetNamespace="http://schemas.microsoft.com/office/2006/metadata/properties" ma:root="true" ma:fieldsID="135ce77a7e04c34a306616e9b704a5ee" ns2:_="" ns3:_="">
    <xsd:import namespace="4c853d03-85b6-4248-a187-9936c9cbb8c3"/>
    <xsd:import namespace="5cccaa9c-36fc-4214-b04e-844fc75b70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53d03-85b6-4248-a187-9936c9cbb8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ccaa9c-36fc-4214-b04e-844fc75b70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F856E2-823F-4554-B911-7E3784DE5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53d03-85b6-4248-a187-9936c9cbb8c3"/>
    <ds:schemaRef ds:uri="5cccaa9c-36fc-4214-b04e-844fc75b7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682A65-39B0-4B81-A237-06EAD5105BED}">
  <ds:schemaRefs>
    <ds:schemaRef ds:uri="http://schemas.microsoft.com/sharepoint/v3/contenttype/forms"/>
  </ds:schemaRefs>
</ds:datastoreItem>
</file>

<file path=customXml/itemProps3.xml><?xml version="1.0" encoding="utf-8"?>
<ds:datastoreItem xmlns:ds="http://schemas.openxmlformats.org/officeDocument/2006/customXml" ds:itemID="{0FCCE686-8536-426A-B6D8-F01254CDAD6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c853d03-85b6-4248-a187-9936c9cbb8c3"/>
    <ds:schemaRef ds:uri="5cccaa9c-36fc-4214-b04e-844fc75b7055"/>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20057</TotalTime>
  <Words>2157</Words>
  <Application>Microsoft Macintosh PowerPoint</Application>
  <PresentationFormat>Widescreen</PresentationFormat>
  <Paragraphs>196</Paragraphs>
  <Slides>20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2" baseType="lpstr">
      <vt:lpstr>Arial</vt:lpstr>
      <vt:lpstr>Arial Narrow</vt:lpstr>
      <vt:lpstr>Calibri</vt:lpstr>
      <vt:lpstr>Proxima Nova</vt:lpstr>
      <vt:lpstr>Source Sans Pro</vt:lpstr>
      <vt:lpstr>Source Sans Pro Semibold</vt:lpstr>
      <vt:lpstr>System Font Regular</vt:lpstr>
      <vt:lpstr>Trebuchet MS</vt:lpstr>
      <vt:lpstr>Wingdings</vt:lpstr>
      <vt:lpstr>Wingdings 3</vt:lpstr>
      <vt:lpstr>Facet</vt:lpstr>
      <vt:lpstr>think-cell Slide</vt:lpstr>
      <vt:lpstr>Navigating Medicare in 2026   </vt:lpstr>
      <vt:lpstr>Medicare – Medical Care for the Elderly &amp; Disabled</vt:lpstr>
      <vt:lpstr>Medicare Plan Options</vt:lpstr>
      <vt:lpstr>Doctor and Hospital Coverage</vt:lpstr>
      <vt:lpstr>Cost</vt:lpstr>
      <vt:lpstr>Services Covered</vt:lpstr>
      <vt:lpstr>Foreign Travel</vt:lpstr>
      <vt:lpstr>Biggest Differences Between Original Medicare and Medicare Advantage</vt:lpstr>
      <vt:lpstr>Selecting the Right Medicare Plan for You</vt:lpstr>
      <vt:lpstr>Evaluating Drug Coverage – Getting Set …</vt:lpstr>
      <vt:lpstr>Evaluating Drug Coverage … The Details</vt:lpstr>
      <vt:lpstr>Medicare Prescription Payment Plan</vt:lpstr>
      <vt:lpstr>PowerPoint Presentation</vt:lpstr>
      <vt:lpstr>Uplizna (inebilizumab-cdon) and ULTOMIRIS (ravulizumab-cwvz) </vt:lpstr>
      <vt:lpstr>Part D Drug Coverage Determination (aka Prior Authorization) – Page 1</vt:lpstr>
      <vt:lpstr>Drug Coverage Determination – Page 2</vt:lpstr>
      <vt:lpstr>Drug Coverage Determination – Page 3</vt:lpstr>
      <vt:lpstr>Drug Coverage Determination – Page 4</vt:lpstr>
      <vt:lpstr>Request for Redetermination of Prescription Drug Denial</vt:lpstr>
      <vt:lpstr>Request for Reconsideration of Prescription Drug Denial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 Market Situation Analysis: Opportunities for Improving COPD Management        in Long-Term Care</dc:title>
  <dc:creator>Dana Saffel</dc:creator>
  <cp:lastModifiedBy>Dana Saffel</cp:lastModifiedBy>
  <cp:revision>487</cp:revision>
  <cp:lastPrinted>2021-04-17T18:06:16Z</cp:lastPrinted>
  <dcterms:created xsi:type="dcterms:W3CDTF">2020-03-25T22:21:23Z</dcterms:created>
  <dcterms:modified xsi:type="dcterms:W3CDTF">2025-10-30T17:19:30Z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0x010100A918583E1BB8774487B4F25F90C379F0</vt:lpwstr>
  </property>
</Properties>
</file>